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8" r:id="rId18"/>
    <p:sldId id="277" r:id="rId19"/>
    <p:sldId id="279" r:id="rId20"/>
    <p:sldId id="280" r:id="rId21"/>
    <p:sldId id="281" r:id="rId22"/>
    <p:sldId id="282" r:id="rId23"/>
    <p:sldId id="283" r:id="rId24"/>
    <p:sldId id="284" r:id="rId25"/>
    <p:sldId id="285" r:id="rId26"/>
    <p:sldId id="293" r:id="rId27"/>
    <p:sldId id="294" r:id="rId28"/>
    <p:sldId id="287" r:id="rId29"/>
    <p:sldId id="288" r:id="rId30"/>
    <p:sldId id="289" r:id="rId31"/>
    <p:sldId id="291" r:id="rId32"/>
    <p:sldId id="290" r:id="rId33"/>
    <p:sldId id="292" r:id="rId34"/>
  </p:sldIdLst>
  <p:sldSz cx="18288000" cy="10287000"/>
  <p:notesSz cx="6858000" cy="9144000"/>
  <p:embeddedFontLst>
    <p:embeddedFont>
      <p:font typeface="Bahnschrift" panose="020B0502040204020203" pitchFamily="34" charset="0"/>
      <p:regular r:id="rId36"/>
      <p:bold r:id="rId37"/>
    </p:embeddedFont>
    <p:embeddedFont>
      <p:font typeface="Bahnschrift Condensed" panose="020B0502040204020203" pitchFamily="34" charset="0"/>
      <p:regular r:id="rId38"/>
      <p:bold r:id="rId39"/>
    </p:embeddedFont>
    <p:embeddedFont>
      <p:font typeface="Calibri" panose="020F0502020204030204" pitchFamily="34" charset="0"/>
      <p:regular r:id="rId40"/>
      <p:bold r:id="rId41"/>
      <p:italic r:id="rId42"/>
      <p:boldItalic r:id="rId43"/>
    </p:embeddedFont>
    <p:embeddedFont>
      <p:font typeface="Gotham" panose="020B0604020202020204" charset="0"/>
      <p:regular r:id="rId44"/>
    </p:embeddedFont>
    <p:embeddedFont>
      <p:font typeface="Gotham Bold" panose="020B0604020202020204" charset="0"/>
      <p:regular r:id="rId45"/>
    </p:embeddedFont>
    <p:embeddedFont>
      <p:font typeface="League Spartan"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varScale="1">
        <p:scale>
          <a:sx n="45" d="100"/>
          <a:sy n="45" d="100"/>
        </p:scale>
        <p:origin x="34" y="3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FD2DF-1B79-44EB-8089-4F0EB24B16F4}" type="datetimeFigureOut">
              <a:rPr lang="fr-FR" smtClean="0"/>
              <a:t>21/07/2025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B0E9D-EEE5-4DBA-99BD-09A62148D8CA}" type="slidenum">
              <a:rPr lang="fr-FR" smtClean="0"/>
              <a:t>‹#›</a:t>
            </a:fld>
            <a:endParaRPr lang="fr-FR" dirty="0"/>
          </a:p>
        </p:txBody>
      </p:sp>
    </p:spTree>
    <p:extLst>
      <p:ext uri="{BB962C8B-B14F-4D97-AF65-F5344CB8AC3E}">
        <p14:creationId xmlns:p14="http://schemas.microsoft.com/office/powerpoint/2010/main" val="344215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40B0E9D-EEE5-4DBA-99BD-09A62148D8CA}" type="slidenum">
              <a:rPr lang="fr-FR" smtClean="0"/>
              <a:t>4</a:t>
            </a:fld>
            <a:endParaRPr lang="fr-FR"/>
          </a:p>
        </p:txBody>
      </p:sp>
    </p:spTree>
    <p:extLst>
      <p:ext uri="{BB962C8B-B14F-4D97-AF65-F5344CB8AC3E}">
        <p14:creationId xmlns:p14="http://schemas.microsoft.com/office/powerpoint/2010/main" val="2163334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6" name="Freeform 5">
            <a:extLst>
              <a:ext uri="{FF2B5EF4-FFF2-40B4-BE49-F238E27FC236}">
                <a16:creationId xmlns:a16="http://schemas.microsoft.com/office/drawing/2014/main" id="{8FF0489D-B24F-84BF-22A9-7C91347F5D7C}"/>
              </a:ext>
            </a:extLst>
          </p:cNvPr>
          <p:cNvSpPr/>
          <p:nvPr/>
        </p:nvSpPr>
        <p:spPr>
          <a:xfrm flipH="1">
            <a:off x="5101036" y="7429500"/>
            <a:ext cx="3810000" cy="3094180"/>
          </a:xfrm>
          <a:custGeom>
            <a:avLst/>
            <a:gdLst/>
            <a:ahLst/>
            <a:cxnLst/>
            <a:rect l="l" t="t" r="r" b="b"/>
            <a:pathLst>
              <a:path w="505772" h="505772">
                <a:moveTo>
                  <a:pt x="505772" y="0"/>
                </a:moveTo>
                <a:lnTo>
                  <a:pt x="0" y="0"/>
                </a:lnTo>
                <a:lnTo>
                  <a:pt x="0" y="505772"/>
                </a:lnTo>
                <a:lnTo>
                  <a:pt x="505772" y="505772"/>
                </a:lnTo>
                <a:lnTo>
                  <a:pt x="50577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6" name="Freeform 5">
            <a:extLst>
              <a:ext uri="{FF2B5EF4-FFF2-40B4-BE49-F238E27FC236}">
                <a16:creationId xmlns:a16="http://schemas.microsoft.com/office/drawing/2014/main" id="{E5FC4609-E855-13BD-1C8F-AD70BD6D6F96}"/>
              </a:ext>
            </a:extLst>
          </p:cNvPr>
          <p:cNvSpPr/>
          <p:nvPr/>
        </p:nvSpPr>
        <p:spPr>
          <a:xfrm>
            <a:off x="609600" y="7731653"/>
            <a:ext cx="4122662" cy="3431647"/>
          </a:xfrm>
          <a:custGeom>
            <a:avLst/>
            <a:gdLst/>
            <a:ahLst/>
            <a:cxnLst/>
            <a:rect l="l" t="t" r="r" b="b"/>
            <a:pathLst>
              <a:path w="505772" h="505772">
                <a:moveTo>
                  <a:pt x="505772" y="0"/>
                </a:moveTo>
                <a:lnTo>
                  <a:pt x="0" y="0"/>
                </a:lnTo>
                <a:lnTo>
                  <a:pt x="0" y="505772"/>
                </a:lnTo>
                <a:lnTo>
                  <a:pt x="505772" y="505772"/>
                </a:lnTo>
                <a:lnTo>
                  <a:pt x="50577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5" name="Freeform 5"/>
          <p:cNvSpPr/>
          <p:nvPr/>
        </p:nvSpPr>
        <p:spPr>
          <a:xfrm>
            <a:off x="13543781" y="548524"/>
            <a:ext cx="3592124" cy="2856753"/>
          </a:xfrm>
          <a:custGeom>
            <a:avLst/>
            <a:gdLst/>
            <a:ahLst/>
            <a:cxnLst/>
            <a:rect l="l" t="t" r="r" b="b"/>
            <a:pathLst>
              <a:path w="505772" h="505772">
                <a:moveTo>
                  <a:pt x="505772" y="0"/>
                </a:moveTo>
                <a:lnTo>
                  <a:pt x="0" y="0"/>
                </a:lnTo>
                <a:lnTo>
                  <a:pt x="0" y="505772"/>
                </a:lnTo>
                <a:lnTo>
                  <a:pt x="505772" y="505772"/>
                </a:lnTo>
                <a:lnTo>
                  <a:pt x="50577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152096" y="515056"/>
            <a:ext cx="2810303" cy="2487405"/>
          </a:xfrm>
          <a:custGeom>
            <a:avLst/>
            <a:gdLst/>
            <a:ahLst/>
            <a:cxnLst/>
            <a:rect l="l" t="t" r="r" b="b"/>
            <a:pathLst>
              <a:path w="505772" h="505772">
                <a:moveTo>
                  <a:pt x="0" y="0"/>
                </a:moveTo>
                <a:lnTo>
                  <a:pt x="505772" y="0"/>
                </a:lnTo>
                <a:lnTo>
                  <a:pt x="505772" y="505772"/>
                </a:lnTo>
                <a:lnTo>
                  <a:pt x="0" y="505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3763" y="803755"/>
            <a:ext cx="2049181" cy="2198706"/>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8" name="TextBox 8"/>
          <p:cNvSpPr txBox="1"/>
          <p:nvPr/>
        </p:nvSpPr>
        <p:spPr>
          <a:xfrm>
            <a:off x="3182432" y="4468344"/>
            <a:ext cx="11676568" cy="2031325"/>
          </a:xfrm>
          <a:prstGeom prst="rect">
            <a:avLst/>
          </a:prstGeom>
        </p:spPr>
        <p:txBody>
          <a:bodyPr wrap="square" lIns="0" tIns="0" rIns="0" bIns="0" rtlCol="0" anchor="t">
            <a:spAutoFit/>
          </a:bodyPr>
          <a:lstStyle/>
          <a:p>
            <a:pPr algn="ctr"/>
            <a:r>
              <a:rPr lang="fr-FR" sz="4400" b="1" dirty="0">
                <a:solidFill>
                  <a:schemeClr val="accent1">
                    <a:lumMod val="75000"/>
                  </a:schemeClr>
                </a:solidFill>
                <a:latin typeface="Bahnschrift Condensed" panose="020B0502040204020203" pitchFamily="34" charset="0"/>
              </a:rPr>
              <a:t>Conception et développement dune application web intelligente pour la gestion automatisée des courriers hospitaliers a laide de l’intelligence artificielle  </a:t>
            </a:r>
            <a:endParaRPr lang="fr-FR" sz="4400" dirty="0">
              <a:solidFill>
                <a:schemeClr val="accent1">
                  <a:lumMod val="75000"/>
                </a:schemeClr>
              </a:solidFill>
              <a:latin typeface="Bahnschrift Condensed" panose="020B0502040204020203" pitchFamily="34" charset="0"/>
            </a:endParaRPr>
          </a:p>
        </p:txBody>
      </p:sp>
      <p:pic>
        <p:nvPicPr>
          <p:cNvPr id="11" name="Image 10">
            <a:extLst>
              <a:ext uri="{FF2B5EF4-FFF2-40B4-BE49-F238E27FC236}">
                <a16:creationId xmlns:a16="http://schemas.microsoft.com/office/drawing/2014/main" id="{4335DE59-1593-182C-4B6D-CDB25EA8C96A}"/>
              </a:ext>
            </a:extLst>
          </p:cNvPr>
          <p:cNvPicPr>
            <a:picLocks/>
          </p:cNvPicPr>
          <p:nvPr/>
        </p:nvPicPr>
        <p:blipFill>
          <a:blip r:embed="rId5" cstate="print"/>
          <a:stretch>
            <a:fillRect/>
          </a:stretch>
        </p:blipFill>
        <p:spPr>
          <a:xfrm>
            <a:off x="13722127" y="1028828"/>
            <a:ext cx="3413777" cy="1843314"/>
          </a:xfrm>
          <a:prstGeom prst="rect">
            <a:avLst/>
          </a:prstGeom>
        </p:spPr>
      </p:pic>
      <p:sp>
        <p:nvSpPr>
          <p:cNvPr id="13" name="ZoneTexte 12">
            <a:extLst>
              <a:ext uri="{FF2B5EF4-FFF2-40B4-BE49-F238E27FC236}">
                <a16:creationId xmlns:a16="http://schemas.microsoft.com/office/drawing/2014/main" id="{F06D57B1-4E29-9A6B-C3A9-BCCED0B738FE}"/>
              </a:ext>
            </a:extLst>
          </p:cNvPr>
          <p:cNvSpPr txBox="1"/>
          <p:nvPr/>
        </p:nvSpPr>
        <p:spPr>
          <a:xfrm>
            <a:off x="1230426" y="8255765"/>
            <a:ext cx="4970172" cy="1051570"/>
          </a:xfrm>
          <a:prstGeom prst="rect">
            <a:avLst/>
          </a:prstGeom>
          <a:noFill/>
        </p:spPr>
        <p:txBody>
          <a:bodyPr wrap="square">
            <a:spAutoFit/>
          </a:bodyPr>
          <a:lstStyle/>
          <a:p>
            <a:pPr marR="1491615">
              <a:spcBef>
                <a:spcPts val="450"/>
              </a:spcBef>
              <a:buNone/>
            </a:pPr>
            <a:r>
              <a:rPr lang="fr-FR" b="1" dirty="0">
                <a:solidFill>
                  <a:schemeClr val="accent5">
                    <a:lumMod val="75000"/>
                  </a:schemeClr>
                </a:solidFill>
                <a:effectLst/>
                <a:latin typeface="Bahnschrift Condensed" panose="020B0502040204020203" pitchFamily="34" charset="0"/>
                <a:ea typeface="Times New Roman" panose="02020603050405020304" pitchFamily="18" charset="0"/>
              </a:rPr>
              <a:t> Réalisé par :  </a:t>
            </a:r>
          </a:p>
          <a:p>
            <a:pPr marR="1491615">
              <a:spcBef>
                <a:spcPts val="450"/>
              </a:spcBef>
              <a:buNone/>
            </a:pPr>
            <a:r>
              <a:rPr lang="fr-FR" b="1" spc="-15" dirty="0" err="1">
                <a:solidFill>
                  <a:schemeClr val="accent5">
                    <a:lumMod val="75000"/>
                  </a:schemeClr>
                </a:solidFill>
                <a:effectLst/>
                <a:latin typeface="Bahnschrift Condensed" panose="020B0502040204020203" pitchFamily="34" charset="0"/>
                <a:ea typeface="Times New Roman" panose="02020603050405020304" pitchFamily="18" charset="0"/>
              </a:rPr>
              <a:t>Elhayouni</a:t>
            </a:r>
            <a:r>
              <a:rPr lang="fr-FR" b="1" spc="-15"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b="1" spc="-15" dirty="0" err="1">
                <a:solidFill>
                  <a:schemeClr val="accent5">
                    <a:lumMod val="75000"/>
                  </a:schemeClr>
                </a:solidFill>
                <a:effectLst/>
                <a:latin typeface="Bahnschrift Condensed" panose="020B0502040204020203" pitchFamily="34" charset="0"/>
                <a:ea typeface="Times New Roman" panose="02020603050405020304" pitchFamily="18" charset="0"/>
              </a:rPr>
              <a:t>meriem</a:t>
            </a:r>
            <a:r>
              <a:rPr lang="fr-FR" b="1" spc="-15" dirty="0">
                <a:solidFill>
                  <a:schemeClr val="accent5">
                    <a:lumMod val="75000"/>
                  </a:schemeClr>
                </a:solidFill>
                <a:effectLst/>
                <a:latin typeface="Bahnschrift Condensed" panose="020B0502040204020203" pitchFamily="34" charset="0"/>
                <a:ea typeface="Times New Roman" panose="02020603050405020304" pitchFamily="18" charset="0"/>
              </a:rPr>
              <a:t>   et  </a:t>
            </a:r>
            <a:r>
              <a:rPr lang="fr-FR" b="1" spc="-15" dirty="0" err="1">
                <a:solidFill>
                  <a:schemeClr val="accent5">
                    <a:lumMod val="75000"/>
                  </a:schemeClr>
                </a:solidFill>
                <a:latin typeface="Bahnschrift Condensed" panose="020B0502040204020203" pitchFamily="34" charset="0"/>
                <a:ea typeface="Times New Roman" panose="02020603050405020304" pitchFamily="18" charset="0"/>
              </a:rPr>
              <a:t>Elouaghlidi</a:t>
            </a:r>
            <a:r>
              <a:rPr lang="fr-FR" b="1" spc="-15" dirty="0">
                <a:solidFill>
                  <a:schemeClr val="accent5">
                    <a:lumMod val="75000"/>
                  </a:schemeClr>
                </a:solidFill>
                <a:latin typeface="Bahnschrift Condensed" panose="020B0502040204020203" pitchFamily="34" charset="0"/>
                <a:ea typeface="Times New Roman" panose="02020603050405020304" pitchFamily="18" charset="0"/>
              </a:rPr>
              <a:t> </a:t>
            </a:r>
            <a:r>
              <a:rPr lang="fr-FR" b="1" spc="-15" dirty="0" err="1">
                <a:solidFill>
                  <a:schemeClr val="accent5">
                    <a:lumMod val="75000"/>
                  </a:schemeClr>
                </a:solidFill>
                <a:latin typeface="Bahnschrift Condensed" panose="020B0502040204020203" pitchFamily="34" charset="0"/>
                <a:ea typeface="Times New Roman" panose="02020603050405020304" pitchFamily="18" charset="0"/>
              </a:rPr>
              <a:t>zineb</a:t>
            </a:r>
            <a:r>
              <a:rPr lang="fr-FR" b="1" spc="-15" dirty="0">
                <a:solidFill>
                  <a:schemeClr val="accent5">
                    <a:lumMod val="75000"/>
                  </a:schemeClr>
                </a:solidFill>
                <a:effectLst/>
                <a:latin typeface="Bahnschrift Condensed" panose="020B0502040204020203" pitchFamily="34" charset="0"/>
                <a:ea typeface="Times New Roman" panose="02020603050405020304" pitchFamily="18" charset="0"/>
              </a:rPr>
              <a:t>                 </a:t>
            </a:r>
            <a:endParaRPr lang="fr-FR" b="1" dirty="0">
              <a:solidFill>
                <a:schemeClr val="accent5">
                  <a:lumMod val="75000"/>
                </a:schemeClr>
              </a:solidFill>
              <a:effectLst/>
              <a:latin typeface="Bahnschrift Condensed" panose="020B0502040204020203" pitchFamily="34" charset="0"/>
              <a:ea typeface="Times New Roman" panose="02020603050405020304" pitchFamily="18" charset="0"/>
            </a:endParaRPr>
          </a:p>
          <a:p>
            <a:pPr marR="1491615">
              <a:spcBef>
                <a:spcPts val="450"/>
              </a:spcBef>
              <a:buNone/>
            </a:pPr>
            <a:r>
              <a:rPr lang="fr-FR" b="1" spc="-15" dirty="0">
                <a:solidFill>
                  <a:schemeClr val="accent5">
                    <a:lumMod val="75000"/>
                  </a:schemeClr>
                </a:solidFill>
                <a:effectLst/>
                <a:latin typeface="Bahnschrift Condensed" panose="020B0502040204020203" pitchFamily="34" charset="0"/>
                <a:ea typeface="Times New Roman" panose="02020603050405020304" pitchFamily="18" charset="0"/>
              </a:rPr>
              <a:t> </a:t>
            </a:r>
            <a:endParaRPr lang="fr-FR" b="1" dirty="0">
              <a:solidFill>
                <a:schemeClr val="accent5">
                  <a:lumMod val="75000"/>
                </a:schemeClr>
              </a:solidFill>
              <a:latin typeface="Bahnschrift Condensed" panose="020B0502040204020203" pitchFamily="34" charset="0"/>
            </a:endParaRPr>
          </a:p>
        </p:txBody>
      </p:sp>
      <p:sp>
        <p:nvSpPr>
          <p:cNvPr id="15" name="ZoneTexte 14">
            <a:extLst>
              <a:ext uri="{FF2B5EF4-FFF2-40B4-BE49-F238E27FC236}">
                <a16:creationId xmlns:a16="http://schemas.microsoft.com/office/drawing/2014/main" id="{BF99E5B4-F853-C4AB-7477-CFB25B25E72A}"/>
              </a:ext>
            </a:extLst>
          </p:cNvPr>
          <p:cNvSpPr txBox="1"/>
          <p:nvPr/>
        </p:nvSpPr>
        <p:spPr>
          <a:xfrm>
            <a:off x="1318264" y="9132166"/>
            <a:ext cx="9656064" cy="400110"/>
          </a:xfrm>
          <a:prstGeom prst="rect">
            <a:avLst/>
          </a:prstGeom>
          <a:noFill/>
        </p:spPr>
        <p:txBody>
          <a:bodyPr wrap="square">
            <a:spAutoFit/>
          </a:bodyPr>
          <a:lstStyle/>
          <a:p>
            <a:pPr>
              <a:spcBef>
                <a:spcPts val="910"/>
              </a:spcBef>
              <a:buNone/>
            </a:pPr>
            <a:r>
              <a:rPr lang="fr-FR" sz="2000" b="1" dirty="0">
                <a:solidFill>
                  <a:schemeClr val="accent5">
                    <a:lumMod val="75000"/>
                  </a:schemeClr>
                </a:solidFill>
                <a:effectLst/>
                <a:latin typeface="Bahnschrift Condensed" panose="020B0502040204020203" pitchFamily="34" charset="0"/>
                <a:ea typeface="Times New Roman" panose="02020603050405020304" pitchFamily="18" charset="0"/>
              </a:rPr>
              <a:t>Encadré</a:t>
            </a:r>
            <a:r>
              <a:rPr lang="fr-FR" sz="2000" b="1" spc="35"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sz="2000" b="1" dirty="0">
                <a:solidFill>
                  <a:schemeClr val="accent5">
                    <a:lumMod val="75000"/>
                  </a:schemeClr>
                </a:solidFill>
                <a:effectLst/>
                <a:latin typeface="Bahnschrift Condensed" panose="020B0502040204020203" pitchFamily="34" charset="0"/>
                <a:ea typeface="Times New Roman" panose="02020603050405020304" pitchFamily="18" charset="0"/>
              </a:rPr>
              <a:t>par : </a:t>
            </a:r>
            <a:r>
              <a:rPr lang="fr-FR" sz="2000" b="1" spc="-25"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sz="2000" b="1" dirty="0" err="1">
                <a:solidFill>
                  <a:schemeClr val="accent5">
                    <a:lumMod val="75000"/>
                  </a:schemeClr>
                </a:solidFill>
                <a:effectLst/>
                <a:latin typeface="Bahnschrift Condensed" panose="020B0502040204020203" pitchFamily="34" charset="0"/>
                <a:ea typeface="Times New Roman" panose="02020603050405020304" pitchFamily="18" charset="0"/>
              </a:rPr>
              <a:t>Mr.</a:t>
            </a:r>
            <a:r>
              <a:rPr lang="fr-FR" sz="2000" b="1" spc="50" dirty="0" err="1">
                <a:solidFill>
                  <a:schemeClr val="accent5">
                    <a:lumMod val="75000"/>
                  </a:schemeClr>
                </a:solidFill>
                <a:effectLst/>
                <a:latin typeface="Bahnschrift Condensed" panose="020B0502040204020203" pitchFamily="34" charset="0"/>
                <a:ea typeface="Times New Roman" panose="02020603050405020304" pitchFamily="18" charset="0"/>
              </a:rPr>
              <a:t>MEKOUAR</a:t>
            </a:r>
            <a:r>
              <a:rPr lang="fr-FR" sz="2000" b="1" spc="50" dirty="0">
                <a:solidFill>
                  <a:schemeClr val="accent5">
                    <a:lumMod val="75000"/>
                  </a:schemeClr>
                </a:solidFill>
                <a:effectLst/>
                <a:latin typeface="Bahnschrift Condensed" panose="020B0502040204020203" pitchFamily="34" charset="0"/>
                <a:ea typeface="Times New Roman" panose="02020603050405020304" pitchFamily="18" charset="0"/>
              </a:rPr>
              <a:t> Youssef </a:t>
            </a:r>
            <a:endParaRPr lang="fr-FR" dirty="0">
              <a:solidFill>
                <a:schemeClr val="accent5">
                  <a:lumMod val="75000"/>
                </a:schemeClr>
              </a:solidFill>
              <a:effectLst/>
              <a:latin typeface="Bahnschrift Condensed" panose="020B0502040204020203" pitchFamily="34" charset="0"/>
              <a:ea typeface="Times New Roman" panose="02020603050405020304" pitchFamily="18" charset="0"/>
            </a:endParaRPr>
          </a:p>
        </p:txBody>
      </p:sp>
      <p:sp>
        <p:nvSpPr>
          <p:cNvPr id="18" name="ZoneTexte 17">
            <a:extLst>
              <a:ext uri="{FF2B5EF4-FFF2-40B4-BE49-F238E27FC236}">
                <a16:creationId xmlns:a16="http://schemas.microsoft.com/office/drawing/2014/main" id="{C7DF00F9-40D0-866D-5A4E-5FA35C5790C8}"/>
              </a:ext>
            </a:extLst>
          </p:cNvPr>
          <p:cNvSpPr txBox="1"/>
          <p:nvPr/>
        </p:nvSpPr>
        <p:spPr>
          <a:xfrm>
            <a:off x="4744220" y="944483"/>
            <a:ext cx="8906256" cy="2287806"/>
          </a:xfrm>
          <a:prstGeom prst="rect">
            <a:avLst/>
          </a:prstGeom>
          <a:noFill/>
        </p:spPr>
        <p:txBody>
          <a:bodyPr wrap="square">
            <a:spAutoFit/>
          </a:bodyPr>
          <a:lstStyle/>
          <a:p>
            <a:pPr marL="518160" marR="786765" algn="ctr">
              <a:spcBef>
                <a:spcPts val="1615"/>
              </a:spcBef>
              <a:buNone/>
            </a:pPr>
            <a:r>
              <a:rPr lang="fr-FR" sz="4400" b="1" spc="-20" dirty="0">
                <a:solidFill>
                  <a:schemeClr val="accent1">
                    <a:lumMod val="75000"/>
                  </a:schemeClr>
                </a:solidFill>
                <a:latin typeface="Bahnschrift Condensed" panose="020B0502040204020203" pitchFamily="34" charset="0"/>
                <a:ea typeface="Times New Roman" panose="02020603050405020304" pitchFamily="18" charset="0"/>
              </a:rPr>
              <a:t>PROJET</a:t>
            </a:r>
            <a:r>
              <a:rPr lang="fr-FR" sz="4400" b="1" spc="-20" dirty="0">
                <a:solidFill>
                  <a:schemeClr val="accent1">
                    <a:lumMod val="75000"/>
                  </a:schemeClr>
                </a:solidFill>
                <a:effectLst/>
                <a:latin typeface="Bahnschrift Condensed" panose="020B0502040204020203" pitchFamily="34" charset="0"/>
                <a:ea typeface="Times New Roman" panose="02020603050405020304" pitchFamily="18" charset="0"/>
              </a:rPr>
              <a:t> </a:t>
            </a:r>
            <a:r>
              <a:rPr lang="fr-FR" sz="4400" b="1" dirty="0">
                <a:solidFill>
                  <a:schemeClr val="accent1">
                    <a:lumMod val="75000"/>
                  </a:schemeClr>
                </a:solidFill>
                <a:effectLst/>
                <a:latin typeface="Bahnschrift Condensed" panose="020B0502040204020203" pitchFamily="34" charset="0"/>
                <a:ea typeface="Times New Roman" panose="02020603050405020304" pitchFamily="18" charset="0"/>
              </a:rPr>
              <a:t>de</a:t>
            </a:r>
            <a:r>
              <a:rPr lang="fr-FR" sz="4400" b="1" spc="-20" dirty="0">
                <a:solidFill>
                  <a:schemeClr val="accent1">
                    <a:lumMod val="75000"/>
                  </a:schemeClr>
                </a:solidFill>
                <a:effectLst/>
                <a:latin typeface="Bahnschrift Condensed" panose="020B0502040204020203" pitchFamily="34" charset="0"/>
                <a:ea typeface="Times New Roman" panose="02020603050405020304" pitchFamily="18" charset="0"/>
              </a:rPr>
              <a:t> </a:t>
            </a:r>
            <a:r>
              <a:rPr lang="fr-FR" sz="4400" b="1" dirty="0">
                <a:solidFill>
                  <a:schemeClr val="accent1">
                    <a:lumMod val="75000"/>
                  </a:schemeClr>
                </a:solidFill>
                <a:effectLst/>
                <a:latin typeface="Bahnschrift Condensed" panose="020B0502040204020203" pitchFamily="34" charset="0"/>
                <a:ea typeface="Times New Roman" panose="02020603050405020304" pitchFamily="18" charset="0"/>
              </a:rPr>
              <a:t>Fin</a:t>
            </a:r>
            <a:r>
              <a:rPr lang="fr-FR" sz="4400" b="1" spc="-15" dirty="0">
                <a:solidFill>
                  <a:schemeClr val="accent1">
                    <a:lumMod val="75000"/>
                  </a:schemeClr>
                </a:solidFill>
                <a:effectLst/>
                <a:latin typeface="Bahnschrift Condensed" panose="020B0502040204020203" pitchFamily="34" charset="0"/>
                <a:ea typeface="Times New Roman" panose="02020603050405020304" pitchFamily="18" charset="0"/>
              </a:rPr>
              <a:t> </a:t>
            </a:r>
            <a:r>
              <a:rPr lang="fr-FR" sz="4400" b="1" spc="-10" dirty="0">
                <a:solidFill>
                  <a:schemeClr val="accent1">
                    <a:lumMod val="75000"/>
                  </a:schemeClr>
                </a:solidFill>
                <a:effectLst/>
                <a:latin typeface="Bahnschrift Condensed" panose="020B0502040204020203" pitchFamily="34" charset="0"/>
                <a:ea typeface="Times New Roman" panose="02020603050405020304" pitchFamily="18" charset="0"/>
              </a:rPr>
              <a:t>d'Etudes :</a:t>
            </a:r>
          </a:p>
          <a:p>
            <a:pPr marL="518160" marR="786765" algn="ctr">
              <a:spcBef>
                <a:spcPts val="1615"/>
              </a:spcBef>
              <a:buNone/>
            </a:pPr>
            <a:r>
              <a:rPr lang="fr-FR" sz="3600" b="1" dirty="0">
                <a:solidFill>
                  <a:schemeClr val="accent1">
                    <a:lumMod val="75000"/>
                  </a:schemeClr>
                </a:solidFill>
                <a:latin typeface="Bahnschrift Condensed" panose="020B0502040204020203" pitchFamily="34" charset="0"/>
              </a:rPr>
              <a:t>Diplôme de l’ESISA  « Bac+3 ans »</a:t>
            </a:r>
          </a:p>
          <a:p>
            <a:pPr marL="518160" marR="786765" algn="ctr">
              <a:spcBef>
                <a:spcPts val="1615"/>
              </a:spcBef>
              <a:buNone/>
            </a:pPr>
            <a:r>
              <a:rPr lang="fr-FR" sz="3600" b="1" dirty="0">
                <a:solidFill>
                  <a:schemeClr val="accent1">
                    <a:lumMod val="75000"/>
                  </a:schemeClr>
                </a:solidFill>
                <a:latin typeface="Bahnschrift Condensed" panose="020B0502040204020203" pitchFamily="34" charset="0"/>
              </a:rPr>
              <a:t>Filière : Ingénierie Logicielle </a:t>
            </a:r>
          </a:p>
        </p:txBody>
      </p:sp>
      <p:sp>
        <p:nvSpPr>
          <p:cNvPr id="20" name="Freeform 11">
            <a:extLst>
              <a:ext uri="{FF2B5EF4-FFF2-40B4-BE49-F238E27FC236}">
                <a16:creationId xmlns:a16="http://schemas.microsoft.com/office/drawing/2014/main" id="{8E1076BC-EDE2-6799-979E-3E1DB93220CA}"/>
              </a:ext>
            </a:extLst>
          </p:cNvPr>
          <p:cNvSpPr/>
          <p:nvPr/>
        </p:nvSpPr>
        <p:spPr>
          <a:xfrm flipV="1">
            <a:off x="5486400" y="4137412"/>
            <a:ext cx="9372600" cy="45719"/>
          </a:xfrm>
          <a:custGeom>
            <a:avLst/>
            <a:gdLst/>
            <a:ahLst/>
            <a:cxnLst/>
            <a:rect l="l" t="t" r="r" b="b"/>
            <a:pathLst>
              <a:path w="4816592" h="345710">
                <a:moveTo>
                  <a:pt x="0" y="0"/>
                </a:moveTo>
                <a:lnTo>
                  <a:pt x="4816592" y="0"/>
                </a:lnTo>
                <a:lnTo>
                  <a:pt x="4816592" y="345710"/>
                </a:lnTo>
                <a:lnTo>
                  <a:pt x="0" y="345710"/>
                </a:lnTo>
                <a:close/>
              </a:path>
            </a:pathLst>
          </a:custGeom>
          <a:solidFill>
            <a:schemeClr val="accent1">
              <a:lumMod val="60000"/>
              <a:lumOff val="40000"/>
            </a:schemeClr>
          </a:solidFill>
        </p:spPr>
        <p:txBody>
          <a:bodyPr/>
          <a:lstStyle/>
          <a:p>
            <a:endParaRPr lang="fr-FR" dirty="0">
              <a:solidFill>
                <a:schemeClr val="accent1">
                  <a:lumMod val="50000"/>
                </a:schemeClr>
              </a:solidFill>
            </a:endParaRPr>
          </a:p>
        </p:txBody>
      </p:sp>
      <p:sp>
        <p:nvSpPr>
          <p:cNvPr id="25" name="ZoneTexte 24">
            <a:extLst>
              <a:ext uri="{FF2B5EF4-FFF2-40B4-BE49-F238E27FC236}">
                <a16:creationId xmlns:a16="http://schemas.microsoft.com/office/drawing/2014/main" id="{749D400E-0C9B-10AF-65F5-98259040AD59}"/>
              </a:ext>
            </a:extLst>
          </p:cNvPr>
          <p:cNvSpPr txBox="1"/>
          <p:nvPr/>
        </p:nvSpPr>
        <p:spPr>
          <a:xfrm>
            <a:off x="5519928" y="7929245"/>
            <a:ext cx="9390888" cy="1508105"/>
          </a:xfrm>
          <a:prstGeom prst="rect">
            <a:avLst/>
          </a:prstGeom>
          <a:noFill/>
        </p:spPr>
        <p:txBody>
          <a:bodyPr wrap="square">
            <a:spAutoFit/>
          </a:bodyPr>
          <a:lstStyle/>
          <a:p>
            <a:pPr>
              <a:buNone/>
            </a:pPr>
            <a:r>
              <a:rPr lang="fr-FR" sz="2000" b="1" spc="-10" dirty="0">
                <a:solidFill>
                  <a:schemeClr val="accent5">
                    <a:lumMod val="75000"/>
                  </a:schemeClr>
                </a:solidFill>
                <a:effectLst/>
                <a:latin typeface="Bahnschrift Condensed" panose="020B0502040204020203" pitchFamily="34" charset="0"/>
                <a:ea typeface="Times New Roman" panose="02020603050405020304" pitchFamily="18" charset="0"/>
              </a:rPr>
              <a:t>Jurys :</a:t>
            </a:r>
            <a:endPar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endParaRPr>
          </a:p>
          <a:p>
            <a:pPr marL="59690" indent="-227330">
              <a:buNone/>
            </a:pP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Mr.</a:t>
            </a:r>
            <a:r>
              <a:rPr lang="fr-FR" sz="1800" b="1" spc="-70"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MEKOUAR</a:t>
            </a:r>
            <a:r>
              <a:rPr lang="fr-FR" sz="1800" b="1" spc="-65"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Khalid</a:t>
            </a:r>
            <a:r>
              <a:rPr lang="fr-FR" sz="1800" b="1" spc="-65" dirty="0">
                <a:solidFill>
                  <a:schemeClr val="accent5">
                    <a:lumMod val="75000"/>
                  </a:schemeClr>
                </a:solidFill>
                <a:effectLst/>
                <a:latin typeface="Bahnschrift Condensed" panose="020B0502040204020203" pitchFamily="34" charset="0"/>
                <a:ea typeface="Times New Roman" panose="02020603050405020304" pitchFamily="18" charset="0"/>
              </a:rPr>
              <a:t> </a:t>
            </a:r>
            <a:r>
              <a:rPr lang="fr-FR" sz="1800" b="1" spc="-10" dirty="0">
                <a:solidFill>
                  <a:schemeClr val="accent5">
                    <a:lumMod val="75000"/>
                  </a:schemeClr>
                </a:solidFill>
                <a:effectLst/>
                <a:latin typeface="Bahnschrift Condensed" panose="020B0502040204020203" pitchFamily="34" charset="0"/>
                <a:ea typeface="Times New Roman" panose="02020603050405020304" pitchFamily="18" charset="0"/>
              </a:rPr>
              <a:t>(</a:t>
            </a:r>
            <a:r>
              <a:rPr lang="fr-FR" sz="1800" b="1" spc="-10" dirty="0" err="1">
                <a:solidFill>
                  <a:schemeClr val="accent5">
                    <a:lumMod val="75000"/>
                  </a:schemeClr>
                </a:solidFill>
                <a:effectLst/>
                <a:latin typeface="Bahnschrift Condensed" panose="020B0502040204020203" pitchFamily="34" charset="0"/>
                <a:ea typeface="Times New Roman" panose="02020603050405020304" pitchFamily="18" charset="0"/>
              </a:rPr>
              <a:t>President</a:t>
            </a:r>
            <a:r>
              <a:rPr lang="fr-FR" sz="1800" b="1" spc="-10" dirty="0">
                <a:solidFill>
                  <a:schemeClr val="accent5">
                    <a:lumMod val="75000"/>
                  </a:schemeClr>
                </a:solidFill>
                <a:effectLst/>
                <a:latin typeface="Bahnschrift Condensed" panose="020B0502040204020203" pitchFamily="34" charset="0"/>
                <a:ea typeface="Times New Roman" panose="02020603050405020304" pitchFamily="18" charset="0"/>
              </a:rPr>
              <a:t>)</a:t>
            </a:r>
            <a:endPar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endParaRPr>
          </a:p>
          <a:p>
            <a:pPr marL="59690" indent="-227330">
              <a:buNone/>
            </a:pP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Mr. </a:t>
            </a:r>
            <a:r>
              <a:rPr lang="fr-FR" sz="1800" b="1" spc="50" dirty="0">
                <a:solidFill>
                  <a:schemeClr val="accent5">
                    <a:lumMod val="75000"/>
                  </a:schemeClr>
                </a:solidFill>
                <a:effectLst/>
                <a:latin typeface="Bahnschrift Condensed" panose="020B0502040204020203" pitchFamily="34" charset="0"/>
                <a:ea typeface="Times New Roman" panose="02020603050405020304" pitchFamily="18" charset="0"/>
              </a:rPr>
              <a:t>MEKOUAR Youssef </a:t>
            </a:r>
            <a:r>
              <a:rPr lang="fr-FR" sz="1800" b="1" spc="-10" dirty="0">
                <a:solidFill>
                  <a:schemeClr val="accent5">
                    <a:lumMod val="75000"/>
                  </a:schemeClr>
                </a:solidFill>
                <a:effectLst/>
                <a:latin typeface="Bahnschrift Condensed" panose="020B0502040204020203" pitchFamily="34" charset="0"/>
                <a:ea typeface="Times New Roman" panose="02020603050405020304" pitchFamily="18" charset="0"/>
              </a:rPr>
              <a:t>(Encadrant)</a:t>
            </a:r>
            <a:endPar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endParaRPr>
          </a:p>
          <a:p>
            <a:pPr marL="59690" indent="-227330">
              <a:buNone/>
            </a:pP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Mme. FENNANE Salma  (Membre du jury)</a:t>
            </a:r>
          </a:p>
          <a:p>
            <a:pPr marL="59690" indent="-227330">
              <a:buNone/>
            </a:pPr>
            <a:r>
              <a:rPr lang="fr-FR" sz="1800" b="1" dirty="0">
                <a:solidFill>
                  <a:schemeClr val="accent5">
                    <a:lumMod val="75000"/>
                  </a:schemeClr>
                </a:solidFill>
                <a:effectLst/>
                <a:latin typeface="Bahnschrift Condensed" panose="020B0502040204020203" pitchFamily="34" charset="0"/>
                <a:ea typeface="Times New Roman" panose="02020603050405020304" pitchFamily="18" charset="0"/>
              </a:rPr>
              <a:t>Mme. EL ALAMI Houda (Membre du jury) </a:t>
            </a:r>
          </a:p>
        </p:txBody>
      </p:sp>
      <p:sp>
        <p:nvSpPr>
          <p:cNvPr id="28" name="Freeform 11">
            <a:extLst>
              <a:ext uri="{FF2B5EF4-FFF2-40B4-BE49-F238E27FC236}">
                <a16:creationId xmlns:a16="http://schemas.microsoft.com/office/drawing/2014/main" id="{CEC62638-7CD0-7231-6C31-ED26E3891EA0}"/>
              </a:ext>
            </a:extLst>
          </p:cNvPr>
          <p:cNvSpPr/>
          <p:nvPr/>
        </p:nvSpPr>
        <p:spPr>
          <a:xfrm>
            <a:off x="3182432" y="6736908"/>
            <a:ext cx="9161968" cy="47973"/>
          </a:xfrm>
          <a:custGeom>
            <a:avLst/>
            <a:gdLst/>
            <a:ahLst/>
            <a:cxnLst/>
            <a:rect l="l" t="t" r="r" b="b"/>
            <a:pathLst>
              <a:path w="4816592" h="345710">
                <a:moveTo>
                  <a:pt x="0" y="0"/>
                </a:moveTo>
                <a:lnTo>
                  <a:pt x="4816592" y="0"/>
                </a:lnTo>
                <a:lnTo>
                  <a:pt x="4816592" y="345710"/>
                </a:lnTo>
                <a:lnTo>
                  <a:pt x="0" y="345710"/>
                </a:lnTo>
                <a:close/>
              </a:path>
            </a:pathLst>
          </a:custGeom>
          <a:solidFill>
            <a:schemeClr val="accent1">
              <a:lumMod val="60000"/>
              <a:lumOff val="40000"/>
            </a:schemeClr>
          </a:solidFill>
        </p:spPr>
        <p:txBody>
          <a:bodyPr/>
          <a:lstStyle/>
          <a:p>
            <a:endParaRPr lang="fr-FR" dirty="0">
              <a:solidFill>
                <a:schemeClr val="accent1">
                  <a:lumMod val="50000"/>
                </a:schemeClr>
              </a:solidFill>
            </a:endParaRPr>
          </a:p>
        </p:txBody>
      </p:sp>
      <p:sp>
        <p:nvSpPr>
          <p:cNvPr id="3" name="ZoneTexte 2">
            <a:extLst>
              <a:ext uri="{FF2B5EF4-FFF2-40B4-BE49-F238E27FC236}">
                <a16:creationId xmlns:a16="http://schemas.microsoft.com/office/drawing/2014/main" id="{EC9084A4-C17D-BA9A-9FF5-8273EA744C38}"/>
              </a:ext>
            </a:extLst>
          </p:cNvPr>
          <p:cNvSpPr txBox="1"/>
          <p:nvPr/>
        </p:nvSpPr>
        <p:spPr>
          <a:xfrm>
            <a:off x="13575865" y="9752429"/>
            <a:ext cx="9144000" cy="369332"/>
          </a:xfrm>
          <a:prstGeom prst="rect">
            <a:avLst/>
          </a:prstGeom>
          <a:noFill/>
        </p:spPr>
        <p:txBody>
          <a:bodyPr wrap="square">
            <a:spAutoFit/>
          </a:bodyPr>
          <a:lstStyle/>
          <a:p>
            <a:r>
              <a:rPr lang="fr-FR" sz="1800" b="1" spc="-20" dirty="0">
                <a:effectLst/>
                <a:latin typeface="Bahnschrift Condensed" panose="020B0502040204020203" pitchFamily="34" charset="0"/>
                <a:ea typeface="Times New Roman" panose="02020603050405020304" pitchFamily="18" charset="0"/>
              </a:rPr>
              <a:t>Année</a:t>
            </a:r>
            <a:r>
              <a:rPr lang="fr-FR" sz="1800" b="1" spc="-55" dirty="0">
                <a:effectLst/>
                <a:latin typeface="Bahnschrift Condensed" panose="020B0502040204020203" pitchFamily="34" charset="0"/>
                <a:ea typeface="Times New Roman" panose="02020603050405020304" pitchFamily="18" charset="0"/>
              </a:rPr>
              <a:t> </a:t>
            </a:r>
            <a:r>
              <a:rPr lang="fr-FR" sz="1800" b="1" spc="-20" dirty="0">
                <a:effectLst/>
                <a:latin typeface="Bahnschrift Condensed" panose="020B0502040204020203" pitchFamily="34" charset="0"/>
                <a:ea typeface="Times New Roman" panose="02020603050405020304" pitchFamily="18" charset="0"/>
              </a:rPr>
              <a:t>universitaire</a:t>
            </a:r>
            <a:r>
              <a:rPr lang="fr-FR" sz="1800" b="1" spc="-55" dirty="0">
                <a:effectLst/>
                <a:latin typeface="Bahnschrift Condensed" panose="020B0502040204020203" pitchFamily="34" charset="0"/>
                <a:ea typeface="Times New Roman" panose="02020603050405020304" pitchFamily="18" charset="0"/>
              </a:rPr>
              <a:t> </a:t>
            </a:r>
            <a:r>
              <a:rPr lang="fr-FR" sz="1800" b="1" spc="-20" dirty="0">
                <a:effectLst/>
                <a:latin typeface="Bahnschrift Condensed" panose="020B0502040204020203" pitchFamily="34" charset="0"/>
                <a:ea typeface="Times New Roman" panose="02020603050405020304" pitchFamily="18" charset="0"/>
              </a:rPr>
              <a:t>:</a:t>
            </a:r>
            <a:r>
              <a:rPr lang="fr-FR" sz="1800" b="1" spc="-55" dirty="0">
                <a:effectLst/>
                <a:latin typeface="Bahnschrift Condensed" panose="020B0502040204020203" pitchFamily="34" charset="0"/>
                <a:ea typeface="Times New Roman" panose="02020603050405020304" pitchFamily="18" charset="0"/>
              </a:rPr>
              <a:t> </a:t>
            </a:r>
            <a:r>
              <a:rPr lang="fr-FR" sz="1800" b="1" spc="-20" dirty="0">
                <a:effectLst/>
                <a:latin typeface="Bahnschrift Condensed" panose="020B0502040204020203" pitchFamily="34" charset="0"/>
                <a:ea typeface="Times New Roman" panose="02020603050405020304" pitchFamily="18" charset="0"/>
              </a:rPr>
              <a:t>2024</a:t>
            </a:r>
            <a:r>
              <a:rPr lang="fr-FR" sz="1800" b="1" spc="-55" dirty="0">
                <a:effectLst/>
                <a:latin typeface="Bahnschrift Condensed" panose="020B0502040204020203" pitchFamily="34" charset="0"/>
                <a:ea typeface="Times New Roman" panose="02020603050405020304" pitchFamily="18" charset="0"/>
              </a:rPr>
              <a:t> </a:t>
            </a:r>
            <a:r>
              <a:rPr lang="fr-FR" sz="1800" b="1" spc="-20" dirty="0">
                <a:effectLst/>
                <a:latin typeface="Bahnschrift Condensed" panose="020B0502040204020203" pitchFamily="34" charset="0"/>
                <a:ea typeface="Times New Roman" panose="02020603050405020304" pitchFamily="18" charset="0"/>
              </a:rPr>
              <a:t>-</a:t>
            </a:r>
            <a:r>
              <a:rPr lang="fr-FR" sz="1800" b="1" spc="-50" dirty="0">
                <a:effectLst/>
                <a:latin typeface="Bahnschrift Condensed" panose="020B0502040204020203" pitchFamily="34" charset="0"/>
                <a:ea typeface="Times New Roman" panose="02020603050405020304" pitchFamily="18" charset="0"/>
              </a:rPr>
              <a:t> </a:t>
            </a:r>
            <a:r>
              <a:rPr lang="fr-FR" sz="1800" b="1" spc="-20" dirty="0">
                <a:effectLst/>
                <a:latin typeface="Bahnschrift Condensed" panose="020B0502040204020203" pitchFamily="34" charset="0"/>
                <a:ea typeface="Times New Roman" panose="02020603050405020304" pitchFamily="18" charset="0"/>
              </a:rPr>
              <a:t>2025</a:t>
            </a:r>
            <a:endParaRPr lang="fr-FR" dirty="0">
              <a:latin typeface="Bahnschrift Condense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43D1-298F-B91A-598D-B8F8EFC2EF49}"/>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C64BA679-944E-1325-CE73-424ECA2D2648}"/>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Soutenir la stratégie nationale de digitalisation des services publics de santé en mettant en place un système moderne reposant sur des technologies numériques avancées.</a:t>
            </a:r>
          </a:p>
        </p:txBody>
      </p:sp>
      <p:sp>
        <p:nvSpPr>
          <p:cNvPr id="12" name="Freeform 12">
            <a:extLst>
              <a:ext uri="{FF2B5EF4-FFF2-40B4-BE49-F238E27FC236}">
                <a16:creationId xmlns:a16="http://schemas.microsoft.com/office/drawing/2014/main" id="{57D1B562-9FD7-F7B8-DFD6-1F28171CCD60}"/>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0D0A87D4-4284-0860-AD98-948D9BE2F6E3}"/>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5AFEA636-4D0B-EA0F-6724-129F149C013D}"/>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42B1A681-B51D-C710-F18D-039C666F673F}"/>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94F449EA-71A4-6749-7968-4F374B944659}"/>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486ED0E5-2AD8-73B8-5B02-DA50B31E0352}"/>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659C2A60-1AFF-175B-067B-91E8384936C7}"/>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7873D5EA-6D83-F35A-0699-3AD4E5815BA5}"/>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6</a:t>
            </a:r>
          </a:p>
        </p:txBody>
      </p:sp>
      <p:sp>
        <p:nvSpPr>
          <p:cNvPr id="4" name="ZoneTexte 3">
            <a:extLst>
              <a:ext uri="{FF2B5EF4-FFF2-40B4-BE49-F238E27FC236}">
                <a16:creationId xmlns:a16="http://schemas.microsoft.com/office/drawing/2014/main" id="{BC3231EE-197D-B0D7-4721-8EAD678EEDF3}"/>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D00253ED-40F1-40C6-6032-7F0CB7A2E05D}"/>
              </a:ext>
            </a:extLst>
          </p:cNvPr>
          <p:cNvSpPr txBox="1"/>
          <p:nvPr/>
        </p:nvSpPr>
        <p:spPr>
          <a:xfrm>
            <a:off x="1219200" y="4458500"/>
            <a:ext cx="9317620" cy="2677656"/>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la précision et l'efficacité du classement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Accroître la transparence et la communication entre les départements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Répondre à la stratégie de transformation numérique de l'hôpital</a:t>
            </a:r>
          </a:p>
        </p:txBody>
      </p:sp>
      <p:grpSp>
        <p:nvGrpSpPr>
          <p:cNvPr id="2" name="Group 2">
            <a:extLst>
              <a:ext uri="{FF2B5EF4-FFF2-40B4-BE49-F238E27FC236}">
                <a16:creationId xmlns:a16="http://schemas.microsoft.com/office/drawing/2014/main" id="{816B1373-C585-1734-55E7-EB42E1B82FFF}"/>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3CCFCA81-8CFC-F4EA-CF34-F8909D0D37DA}"/>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3127B18A-46A4-7F2A-F999-876D107AF05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00BD30F0-9C82-E09E-DD93-3FE8A57E48D1}"/>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80E99CE9-7696-38EF-8B26-F248AE035D88}"/>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9E330639-A13A-BA0F-5FEF-327B7160579D}"/>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18C017A3-BF7D-E115-9002-3242286DF963}"/>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C3EE2EB5-379C-47D8-852D-EA5EE4E3D5D5}"/>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05199D58-0C14-566C-19B3-0F77D19FBAED}"/>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F42530A2-88D4-E079-3F89-BB9ABE346B13}"/>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D5215529-48C6-5D88-213E-76E644E6427A}"/>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9809FA57-255F-F526-3EEF-57E9A743061B}"/>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BCFCA0A5-A8C6-D53C-B87E-F547D22D8061}"/>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98D4EA88-2C15-EAB5-9CB9-293DDF33B622}"/>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22187D90-CF85-5F76-5D47-ACB68A240DBE}"/>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594BA161-3E21-33E1-8C75-533DD69661E9}"/>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B4DF496B-3A51-0CC0-D61A-52EB3147B1C3}"/>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4C168006-FFAD-A23E-1DA0-2757582A6C20}"/>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294351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animEffect transition="in" filter="fade">
                                      <p:cBhvr>
                                        <p:cTn id="7" dur="500"/>
                                        <p:tgtEl>
                                          <p:spTgt spid="15">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4EA2-06BB-19ED-D49C-3E91E74F9705}"/>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0552E740-8332-0430-2D55-53E74FE2A663}"/>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Assurer la protection de toutes les données et correspondances à l’aide de technologies de pointe pour garantir la sécurité et la confidentialité des informations.</a:t>
            </a:r>
          </a:p>
        </p:txBody>
      </p:sp>
      <p:sp>
        <p:nvSpPr>
          <p:cNvPr id="12" name="Freeform 12">
            <a:extLst>
              <a:ext uri="{FF2B5EF4-FFF2-40B4-BE49-F238E27FC236}">
                <a16:creationId xmlns:a16="http://schemas.microsoft.com/office/drawing/2014/main" id="{0474C871-2E2C-6544-EB1D-81E184AE332A}"/>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BBA6B5E1-FC13-7EE8-C6A2-5A6E3D21CB36}"/>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355AF1C0-55E3-C34B-CBC0-6480175CAD34}"/>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8D8ACFE9-298F-3A0C-2E60-7DC5839A045C}"/>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F31DD9B4-B3A9-33AF-5D14-88C867DDDE5B}"/>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5840DC58-C48A-0747-BC5E-94B27A0BF81B}"/>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F97B2C4D-A278-53C1-54F1-CA13AFE5894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5C739610-525E-6703-088F-B9A07264FAFC}"/>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7</a:t>
            </a:r>
          </a:p>
        </p:txBody>
      </p:sp>
      <p:sp>
        <p:nvSpPr>
          <p:cNvPr id="4" name="ZoneTexte 3">
            <a:extLst>
              <a:ext uri="{FF2B5EF4-FFF2-40B4-BE49-F238E27FC236}">
                <a16:creationId xmlns:a16="http://schemas.microsoft.com/office/drawing/2014/main" id="{836F5AC4-5FA6-900C-8B43-E4B8C59784AB}"/>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440A0D19-3B4B-C2A3-F28C-A103623566CD}"/>
              </a:ext>
            </a:extLst>
          </p:cNvPr>
          <p:cNvSpPr txBox="1"/>
          <p:nvPr/>
        </p:nvSpPr>
        <p:spPr>
          <a:xfrm>
            <a:off x="1219200" y="4458500"/>
            <a:ext cx="9317620" cy="3108543"/>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la précision et l'efficacité du classement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Accroître la transparence et la communication entre les départements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Répondre à la stratégie de transformation numérique de l'hôpital</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Renforcer la cybersécurité </a:t>
            </a:r>
          </a:p>
        </p:txBody>
      </p:sp>
      <p:grpSp>
        <p:nvGrpSpPr>
          <p:cNvPr id="2" name="Group 2">
            <a:extLst>
              <a:ext uri="{FF2B5EF4-FFF2-40B4-BE49-F238E27FC236}">
                <a16:creationId xmlns:a16="http://schemas.microsoft.com/office/drawing/2014/main" id="{344CC1EC-8885-B2B5-4D80-1C1EE502AB66}"/>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44ACE373-2AC6-A9B7-67FD-070A802C0278}"/>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A32C0135-325A-6088-3968-45157E3D44D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79C5E390-07DD-8393-DD7F-8170575A21C9}"/>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9DA0E9DD-5CC3-F7A8-6115-C4D9EA48CF17}"/>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C990DA17-3297-D3ED-AAA2-91E183AD265E}"/>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B4B926C2-F4B5-2299-60C0-263DF4A3415D}"/>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31322A4D-E769-0384-6672-064E15D4ED52}"/>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BE2F33AC-62D9-5A6A-A797-E00CE448CEED}"/>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F54703FB-15BF-54CA-9C99-5E95A1E7A4F3}"/>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D11DD22A-B2E7-0424-0251-F496A7E3022F}"/>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40AA0F94-101B-3E30-F7BC-906659A82660}"/>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EAA9E094-E296-6A3C-2865-9BFBB180DA0D}"/>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1B7AAA30-5900-9A25-AFBD-F120A99CEC4B}"/>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96425828-C7F9-D9C8-7D81-7731DDB5B6B9}"/>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07A38CDD-7E10-DC71-B603-A73E5C07FE9B}"/>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4DCC7551-7718-D9F0-058A-C98134D87DCF}"/>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B2F5FF7C-BDBB-ECB7-6F34-C0125766DF8F}"/>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3462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fade">
                                      <p:cBhvr>
                                        <p:cTn id="7" dur="500"/>
                                        <p:tgtEl>
                                          <p:spTgt spid="15">
                                            <p:txEl>
                                              <p:pRg st="6" end="6"/>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9586-EAF6-B59D-F8AE-642550C63521}"/>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DE094F88-3A97-663F-1604-C0B30625EED7}"/>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Grâce à l'automatisation, réduire la charge de travail des administrateurs, leur permettant ainsi de se concentrer sur des tâches plus stratégiques liées aux soins des patients et à la gestion de l'hôpital.</a:t>
            </a:r>
          </a:p>
        </p:txBody>
      </p:sp>
      <p:sp>
        <p:nvSpPr>
          <p:cNvPr id="12" name="Freeform 12">
            <a:extLst>
              <a:ext uri="{FF2B5EF4-FFF2-40B4-BE49-F238E27FC236}">
                <a16:creationId xmlns:a16="http://schemas.microsoft.com/office/drawing/2014/main" id="{F2F856E4-10F0-D510-CAA4-B2346F4FDB8E}"/>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D0181564-EE5C-4D7C-CBFC-673964649BAE}"/>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FB392D3B-442B-C110-2DAB-08A2263A9EB2}"/>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BA2BCE26-AF8D-2733-797C-57544CD2A536}"/>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9E7B240B-8B94-7CB0-5C71-58FD12F7D318}"/>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F5AFD6C6-52B3-CDC5-4CA6-C2F6A42E4BDC}"/>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2D68D76-C2A8-A776-57B9-AA7AD93709AE}"/>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7FEAA59A-2B0A-981F-8C3F-7A80A7265F35}"/>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8</a:t>
            </a:r>
          </a:p>
        </p:txBody>
      </p:sp>
      <p:sp>
        <p:nvSpPr>
          <p:cNvPr id="4" name="ZoneTexte 3">
            <a:extLst>
              <a:ext uri="{FF2B5EF4-FFF2-40B4-BE49-F238E27FC236}">
                <a16:creationId xmlns:a16="http://schemas.microsoft.com/office/drawing/2014/main" id="{392D91E3-8C03-9139-5BE2-20221118DC54}"/>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5" name="AutoShape 5">
            <a:extLst>
              <a:ext uri="{FF2B5EF4-FFF2-40B4-BE49-F238E27FC236}">
                <a16:creationId xmlns:a16="http://schemas.microsoft.com/office/drawing/2014/main" id="{EB3ACFFB-F76A-8243-B616-712DC2CE0200}"/>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sp>
        <p:nvSpPr>
          <p:cNvPr id="15" name="ZoneTexte 14">
            <a:extLst>
              <a:ext uri="{FF2B5EF4-FFF2-40B4-BE49-F238E27FC236}">
                <a16:creationId xmlns:a16="http://schemas.microsoft.com/office/drawing/2014/main" id="{B7EFC839-7D31-E278-ECCD-51D0E8865F3F}"/>
              </a:ext>
            </a:extLst>
          </p:cNvPr>
          <p:cNvSpPr txBox="1"/>
          <p:nvPr/>
        </p:nvSpPr>
        <p:spPr>
          <a:xfrm>
            <a:off x="1219199" y="4458500"/>
            <a:ext cx="9447457" cy="3539430"/>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la précision et l'efficacité du classement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Accroître la transparence et la communication entre les départements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Répondre à la stratégie de transformation numérique de l'hôpital</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Renforcer la cybersécurité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Alléger la charge administrative</a:t>
            </a:r>
          </a:p>
        </p:txBody>
      </p:sp>
      <p:grpSp>
        <p:nvGrpSpPr>
          <p:cNvPr id="2" name="Group 2">
            <a:extLst>
              <a:ext uri="{FF2B5EF4-FFF2-40B4-BE49-F238E27FC236}">
                <a16:creationId xmlns:a16="http://schemas.microsoft.com/office/drawing/2014/main" id="{C32F56B5-2816-07DA-EF46-E387CEC0C29A}"/>
              </a:ext>
            </a:extLst>
          </p:cNvPr>
          <p:cNvGrpSpPr/>
          <p:nvPr/>
        </p:nvGrpSpPr>
        <p:grpSpPr>
          <a:xfrm flipV="1">
            <a:off x="1894288" y="3136813"/>
            <a:ext cx="2677712" cy="45719"/>
            <a:chOff x="0" y="0"/>
            <a:chExt cx="241073" cy="21324"/>
          </a:xfrm>
        </p:grpSpPr>
        <p:sp>
          <p:nvSpPr>
            <p:cNvPr id="3" name="Freeform 3">
              <a:extLst>
                <a:ext uri="{FF2B5EF4-FFF2-40B4-BE49-F238E27FC236}">
                  <a16:creationId xmlns:a16="http://schemas.microsoft.com/office/drawing/2014/main" id="{EB2AA6C6-EC3C-DDED-7CFF-160CE3CD1B03}"/>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CF81AD7F-4EBE-AF58-30F9-694C61E36E6F}"/>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22" name="Group 2">
            <a:extLst>
              <a:ext uri="{FF2B5EF4-FFF2-40B4-BE49-F238E27FC236}">
                <a16:creationId xmlns:a16="http://schemas.microsoft.com/office/drawing/2014/main" id="{523EA0D0-BC4B-0A87-E9AF-0ADF64E6596A}"/>
              </a:ext>
            </a:extLst>
          </p:cNvPr>
          <p:cNvGrpSpPr/>
          <p:nvPr/>
        </p:nvGrpSpPr>
        <p:grpSpPr>
          <a:xfrm>
            <a:off x="1741888" y="3794628"/>
            <a:ext cx="764433" cy="45719"/>
            <a:chOff x="0" y="0"/>
            <a:chExt cx="241073" cy="21324"/>
          </a:xfrm>
        </p:grpSpPr>
        <p:sp>
          <p:nvSpPr>
            <p:cNvPr id="23" name="Freeform 3">
              <a:extLst>
                <a:ext uri="{FF2B5EF4-FFF2-40B4-BE49-F238E27FC236}">
                  <a16:creationId xmlns:a16="http://schemas.microsoft.com/office/drawing/2014/main" id="{FB065CCB-492C-2EF1-9A3C-275C12611EEE}"/>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33" name="TextBox 4">
              <a:extLst>
                <a:ext uri="{FF2B5EF4-FFF2-40B4-BE49-F238E27FC236}">
                  <a16:creationId xmlns:a16="http://schemas.microsoft.com/office/drawing/2014/main" id="{4E84DF00-FBDC-1488-D68E-B3104AB884EB}"/>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grpSp>
        <p:nvGrpSpPr>
          <p:cNvPr id="16" name="Group 9">
            <a:extLst>
              <a:ext uri="{FF2B5EF4-FFF2-40B4-BE49-F238E27FC236}">
                <a16:creationId xmlns:a16="http://schemas.microsoft.com/office/drawing/2014/main" id="{81A3F12A-78F8-873E-B6B9-11C488446644}"/>
              </a:ext>
            </a:extLst>
          </p:cNvPr>
          <p:cNvGrpSpPr/>
          <p:nvPr/>
        </p:nvGrpSpPr>
        <p:grpSpPr>
          <a:xfrm>
            <a:off x="0" y="0"/>
            <a:ext cx="18288000" cy="1312616"/>
            <a:chOff x="0" y="0"/>
            <a:chExt cx="3033995" cy="345710"/>
          </a:xfrm>
        </p:grpSpPr>
        <p:sp>
          <p:nvSpPr>
            <p:cNvPr id="18" name="Freeform 10">
              <a:extLst>
                <a:ext uri="{FF2B5EF4-FFF2-40B4-BE49-F238E27FC236}">
                  <a16:creationId xmlns:a16="http://schemas.microsoft.com/office/drawing/2014/main" id="{28547AF0-4AC5-3E82-A539-6272E2FFE68D}"/>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0" name="TextBox 11">
              <a:extLst>
                <a:ext uri="{FF2B5EF4-FFF2-40B4-BE49-F238E27FC236}">
                  <a16:creationId xmlns:a16="http://schemas.microsoft.com/office/drawing/2014/main" id="{E25B5B51-5DCB-A9E4-D90A-62344C00AF8E}"/>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4" name="Organigramme : Terminateur 20">
            <a:extLst>
              <a:ext uri="{FF2B5EF4-FFF2-40B4-BE49-F238E27FC236}">
                <a16:creationId xmlns:a16="http://schemas.microsoft.com/office/drawing/2014/main" id="{9E3D158C-A8A5-2471-AE53-157BF4E1305A}"/>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5" name="Organigramme : Connecteur 34">
            <a:extLst>
              <a:ext uri="{FF2B5EF4-FFF2-40B4-BE49-F238E27FC236}">
                <a16:creationId xmlns:a16="http://schemas.microsoft.com/office/drawing/2014/main" id="{B9F80898-1166-3A7D-1F3C-F5788DACDF80}"/>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6" name="Organigramme : Connecteur 35">
            <a:extLst>
              <a:ext uri="{FF2B5EF4-FFF2-40B4-BE49-F238E27FC236}">
                <a16:creationId xmlns:a16="http://schemas.microsoft.com/office/drawing/2014/main" id="{3ED57D03-51A0-3911-9C91-F40375BA6E32}"/>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7" name="Organigramme : Connecteur 36">
            <a:extLst>
              <a:ext uri="{FF2B5EF4-FFF2-40B4-BE49-F238E27FC236}">
                <a16:creationId xmlns:a16="http://schemas.microsoft.com/office/drawing/2014/main" id="{802E85C4-4355-EF45-BCAC-6D34D0A96E67}"/>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8" name="Organigramme : Connecteur 37">
            <a:extLst>
              <a:ext uri="{FF2B5EF4-FFF2-40B4-BE49-F238E27FC236}">
                <a16:creationId xmlns:a16="http://schemas.microsoft.com/office/drawing/2014/main" id="{824D31E2-EFDC-F5BD-F98F-F50088C1E0A7}"/>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9" name="Organigramme : Connecteur 38">
            <a:extLst>
              <a:ext uri="{FF2B5EF4-FFF2-40B4-BE49-F238E27FC236}">
                <a16:creationId xmlns:a16="http://schemas.microsoft.com/office/drawing/2014/main" id="{2B8FB702-703B-D6A4-77D2-D82E62776642}"/>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40" name="Organigramme : Connecteur 39">
            <a:extLst>
              <a:ext uri="{FF2B5EF4-FFF2-40B4-BE49-F238E27FC236}">
                <a16:creationId xmlns:a16="http://schemas.microsoft.com/office/drawing/2014/main" id="{5B8EC64D-6843-5139-42C7-8BB3079B984F}"/>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2" name="Freeform 7">
            <a:extLst>
              <a:ext uri="{FF2B5EF4-FFF2-40B4-BE49-F238E27FC236}">
                <a16:creationId xmlns:a16="http://schemas.microsoft.com/office/drawing/2014/main" id="{0207916E-09C3-41E5-951B-9E8DE6E6F1D1}"/>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3" name="ZoneTexte 42">
            <a:extLst>
              <a:ext uri="{FF2B5EF4-FFF2-40B4-BE49-F238E27FC236}">
                <a16:creationId xmlns:a16="http://schemas.microsoft.com/office/drawing/2014/main" id="{705104E8-4787-F6D2-1F90-B20244ED7DF3}"/>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4" name="Image 43">
            <a:extLst>
              <a:ext uri="{FF2B5EF4-FFF2-40B4-BE49-F238E27FC236}">
                <a16:creationId xmlns:a16="http://schemas.microsoft.com/office/drawing/2014/main" id="{D09C5B7E-CA83-45EF-516C-DFA8FF6AD677}"/>
              </a:ext>
            </a:extLst>
          </p:cNvPr>
          <p:cNvPicPr>
            <a:picLocks/>
          </p:cNvPicPr>
          <p:nvPr/>
        </p:nvPicPr>
        <p:blipFill>
          <a:blip r:embed="rId5" cstate="print"/>
          <a:stretch>
            <a:fillRect/>
          </a:stretch>
        </p:blipFill>
        <p:spPr>
          <a:xfrm>
            <a:off x="15352939" y="114146"/>
            <a:ext cx="1978743" cy="1080389"/>
          </a:xfrm>
          <a:prstGeom prst="rect">
            <a:avLst/>
          </a:prstGeom>
        </p:spPr>
      </p:pic>
      <p:sp>
        <p:nvSpPr>
          <p:cNvPr id="45" name="Organigramme : Terminateur 44">
            <a:extLst>
              <a:ext uri="{FF2B5EF4-FFF2-40B4-BE49-F238E27FC236}">
                <a16:creationId xmlns:a16="http://schemas.microsoft.com/office/drawing/2014/main" id="{77C0813C-CB0D-C9F3-45D1-8DB6CDE241B8}"/>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387406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7" end="7"/>
                                            </p:txEl>
                                          </p:spTgt>
                                        </p:tgtEl>
                                        <p:attrNameLst>
                                          <p:attrName>style.visibility</p:attrName>
                                        </p:attrNameLst>
                                      </p:cBhvr>
                                      <p:to>
                                        <p:strVal val="visible"/>
                                      </p:to>
                                    </p:set>
                                    <p:animEffect transition="in" filter="fade">
                                      <p:cBhvr>
                                        <p:cTn id="7" dur="500"/>
                                        <p:tgtEl>
                                          <p:spTgt spid="15">
                                            <p:txEl>
                                              <p:pRg st="7" end="7"/>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11AC-F4AF-464D-6ECB-CFD5AEE38604}"/>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328F8F08-48F0-0CEA-BC75-BDE16E244A14}"/>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932AD050-709D-0997-957B-E2C7A02EB3B9}"/>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AD1BB8F0-A48B-A267-0E9E-C362CA14164F}"/>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4FE9CD4A-3119-4FD4-9785-72BCDA7A5E31}"/>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AAD10B16-4EAD-ED34-EF12-DAD0ABBC15E4}"/>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10B44C73-00CF-1F54-C440-882CFA567F1B}"/>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8085A39C-345C-F2C6-EE92-A65AF1FB1E73}"/>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3D34D6DF-18A8-9796-4992-BE9597A6DC56}"/>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Gantt :</a:t>
            </a:r>
          </a:p>
        </p:txBody>
      </p:sp>
      <p:sp>
        <p:nvSpPr>
          <p:cNvPr id="5" name="AutoShape 5">
            <a:extLst>
              <a:ext uri="{FF2B5EF4-FFF2-40B4-BE49-F238E27FC236}">
                <a16:creationId xmlns:a16="http://schemas.microsoft.com/office/drawing/2014/main" id="{476DF7E3-7A55-9B23-BF73-1CE80EFA7661}"/>
              </a:ext>
            </a:extLst>
          </p:cNvPr>
          <p:cNvSpPr/>
          <p:nvPr/>
        </p:nvSpPr>
        <p:spPr>
          <a:xfrm flipV="1">
            <a:off x="1825345" y="4256281"/>
            <a:ext cx="20687" cy="4100513"/>
          </a:xfrm>
          <a:prstGeom prst="line">
            <a:avLst/>
          </a:prstGeom>
          <a:ln w="9525" cap="flat">
            <a:solidFill>
              <a:srgbClr val="2B4257"/>
            </a:solidFill>
            <a:prstDash val="sysDot"/>
            <a:headEnd type="none" w="sm" len="sm"/>
            <a:tailEnd type="none" w="sm" len="sm"/>
          </a:ln>
        </p:spPr>
      </p:sp>
      <p:grpSp>
        <p:nvGrpSpPr>
          <p:cNvPr id="2" name="Group 2">
            <a:extLst>
              <a:ext uri="{FF2B5EF4-FFF2-40B4-BE49-F238E27FC236}">
                <a16:creationId xmlns:a16="http://schemas.microsoft.com/office/drawing/2014/main" id="{4482DA95-0881-13E8-C6C2-88AC4EE780EF}"/>
              </a:ext>
            </a:extLst>
          </p:cNvPr>
          <p:cNvGrpSpPr/>
          <p:nvPr/>
        </p:nvGrpSpPr>
        <p:grpSpPr>
          <a:xfrm>
            <a:off x="1741888" y="3794629"/>
            <a:ext cx="1991912" cy="45719"/>
            <a:chOff x="0" y="0"/>
            <a:chExt cx="241073" cy="21324"/>
          </a:xfrm>
        </p:grpSpPr>
        <p:sp>
          <p:nvSpPr>
            <p:cNvPr id="3" name="Freeform 3">
              <a:extLst>
                <a:ext uri="{FF2B5EF4-FFF2-40B4-BE49-F238E27FC236}">
                  <a16:creationId xmlns:a16="http://schemas.microsoft.com/office/drawing/2014/main" id="{DA668244-6E41-1A82-DF8B-5184D555C587}"/>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3B2A37FC-41D7-2ACE-EEAC-1CC2D7FE6D0B}"/>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5" name="AutoShape 5">
            <a:extLst>
              <a:ext uri="{FF2B5EF4-FFF2-40B4-BE49-F238E27FC236}">
                <a16:creationId xmlns:a16="http://schemas.microsoft.com/office/drawing/2014/main" id="{C96C038E-0B30-6496-C689-FF39860B31FA}"/>
              </a:ext>
            </a:extLst>
          </p:cNvPr>
          <p:cNvSpPr/>
          <p:nvPr/>
        </p:nvSpPr>
        <p:spPr>
          <a:xfrm>
            <a:off x="6108150" y="2761214"/>
            <a:ext cx="8208913" cy="29638"/>
          </a:xfrm>
          <a:prstGeom prst="line">
            <a:avLst/>
          </a:prstGeom>
          <a:ln w="9525" cap="flat">
            <a:solidFill>
              <a:srgbClr val="2B4257"/>
            </a:solidFill>
            <a:prstDash val="sysDot"/>
            <a:headEnd type="none" w="sm" len="sm"/>
            <a:tailEnd type="none" w="sm" len="sm"/>
          </a:ln>
        </p:spPr>
      </p:sp>
      <p:sp>
        <p:nvSpPr>
          <p:cNvPr id="16" name="AutoShape 5">
            <a:extLst>
              <a:ext uri="{FF2B5EF4-FFF2-40B4-BE49-F238E27FC236}">
                <a16:creationId xmlns:a16="http://schemas.microsoft.com/office/drawing/2014/main" id="{91AF26FA-E2FB-33E9-F982-B568A58B7C14}"/>
              </a:ext>
            </a:extLst>
          </p:cNvPr>
          <p:cNvSpPr/>
          <p:nvPr/>
        </p:nvSpPr>
        <p:spPr>
          <a:xfrm flipV="1">
            <a:off x="3080744" y="9409331"/>
            <a:ext cx="11668192" cy="45719"/>
          </a:xfrm>
          <a:prstGeom prst="line">
            <a:avLst/>
          </a:prstGeom>
          <a:ln w="9525" cap="flat">
            <a:solidFill>
              <a:srgbClr val="2B4257"/>
            </a:solidFill>
            <a:prstDash val="sysDot"/>
            <a:headEnd type="none" w="sm" len="sm"/>
            <a:tailEnd type="none" w="sm" len="sm"/>
          </a:ln>
        </p:spPr>
      </p:sp>
      <p:sp>
        <p:nvSpPr>
          <p:cNvPr id="18" name="AutoShape 5">
            <a:extLst>
              <a:ext uri="{FF2B5EF4-FFF2-40B4-BE49-F238E27FC236}">
                <a16:creationId xmlns:a16="http://schemas.microsoft.com/office/drawing/2014/main" id="{F6D8E8D1-E150-DE0E-F795-38BF1CB0B1BD}"/>
              </a:ext>
            </a:extLst>
          </p:cNvPr>
          <p:cNvSpPr/>
          <p:nvPr/>
        </p:nvSpPr>
        <p:spPr>
          <a:xfrm flipV="1">
            <a:off x="15773400" y="4023408"/>
            <a:ext cx="20687" cy="4100513"/>
          </a:xfrm>
          <a:prstGeom prst="line">
            <a:avLst/>
          </a:prstGeom>
          <a:ln w="9525" cap="flat">
            <a:solidFill>
              <a:srgbClr val="2B4257"/>
            </a:solidFill>
            <a:prstDash val="sysDot"/>
            <a:headEnd type="none" w="sm" len="sm"/>
            <a:tailEnd type="none" w="sm" len="sm"/>
          </a:ln>
        </p:spPr>
      </p:sp>
      <p:pic>
        <p:nvPicPr>
          <p:cNvPr id="22" name="Image 21">
            <a:extLst>
              <a:ext uri="{FF2B5EF4-FFF2-40B4-BE49-F238E27FC236}">
                <a16:creationId xmlns:a16="http://schemas.microsoft.com/office/drawing/2014/main" id="{24F20B95-AA51-4FCC-E4EB-E6A908C14439}"/>
              </a:ext>
            </a:extLst>
          </p:cNvPr>
          <p:cNvPicPr>
            <a:picLocks noChangeAspect="1"/>
          </p:cNvPicPr>
          <p:nvPr/>
        </p:nvPicPr>
        <p:blipFill>
          <a:blip r:embed="rId4"/>
          <a:stretch>
            <a:fillRect/>
          </a:stretch>
        </p:blipFill>
        <p:spPr>
          <a:xfrm>
            <a:off x="5255636" y="2910786"/>
            <a:ext cx="9913939" cy="6273583"/>
          </a:xfrm>
          <a:prstGeom prst="rect">
            <a:avLst/>
          </a:prstGeom>
        </p:spPr>
      </p:pic>
      <p:grpSp>
        <p:nvGrpSpPr>
          <p:cNvPr id="32" name="Group 9">
            <a:extLst>
              <a:ext uri="{FF2B5EF4-FFF2-40B4-BE49-F238E27FC236}">
                <a16:creationId xmlns:a16="http://schemas.microsoft.com/office/drawing/2014/main" id="{36A0531A-5932-57D8-25E0-EA36380CC59F}"/>
              </a:ext>
            </a:extLst>
          </p:cNvPr>
          <p:cNvGrpSpPr/>
          <p:nvPr/>
        </p:nvGrpSpPr>
        <p:grpSpPr>
          <a:xfrm>
            <a:off x="0" y="0"/>
            <a:ext cx="18288000" cy="1312616"/>
            <a:chOff x="0" y="0"/>
            <a:chExt cx="3033995" cy="345710"/>
          </a:xfrm>
        </p:grpSpPr>
        <p:sp>
          <p:nvSpPr>
            <p:cNvPr id="33" name="Freeform 10">
              <a:extLst>
                <a:ext uri="{FF2B5EF4-FFF2-40B4-BE49-F238E27FC236}">
                  <a16:creationId xmlns:a16="http://schemas.microsoft.com/office/drawing/2014/main" id="{D567CEA2-43C5-711F-92C3-328542D6B336}"/>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4" name="TextBox 11">
              <a:extLst>
                <a:ext uri="{FF2B5EF4-FFF2-40B4-BE49-F238E27FC236}">
                  <a16:creationId xmlns:a16="http://schemas.microsoft.com/office/drawing/2014/main" id="{F720D723-6AB0-8845-0D4C-1B99B64DE253}"/>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5" name="Organigramme : Terminateur 20">
            <a:extLst>
              <a:ext uri="{FF2B5EF4-FFF2-40B4-BE49-F238E27FC236}">
                <a16:creationId xmlns:a16="http://schemas.microsoft.com/office/drawing/2014/main" id="{3423DD8E-F6CE-A8B8-4767-7CBFB01B3447}"/>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6" name="Organigramme : Connecteur 35">
            <a:extLst>
              <a:ext uri="{FF2B5EF4-FFF2-40B4-BE49-F238E27FC236}">
                <a16:creationId xmlns:a16="http://schemas.microsoft.com/office/drawing/2014/main" id="{AAA94AA8-5B37-EECA-4BE3-F8D0EDA8B94D}"/>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7" name="Organigramme : Connecteur 36">
            <a:extLst>
              <a:ext uri="{FF2B5EF4-FFF2-40B4-BE49-F238E27FC236}">
                <a16:creationId xmlns:a16="http://schemas.microsoft.com/office/drawing/2014/main" id="{5A95043A-1C70-BBFC-C5AE-91ECBAAC905C}"/>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8" name="Organigramme : Connecteur 37">
            <a:extLst>
              <a:ext uri="{FF2B5EF4-FFF2-40B4-BE49-F238E27FC236}">
                <a16:creationId xmlns:a16="http://schemas.microsoft.com/office/drawing/2014/main" id="{C431286F-168B-5DAE-979A-7A9E9E414D0A}"/>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9" name="Organigramme : Connecteur 38">
            <a:extLst>
              <a:ext uri="{FF2B5EF4-FFF2-40B4-BE49-F238E27FC236}">
                <a16:creationId xmlns:a16="http://schemas.microsoft.com/office/drawing/2014/main" id="{CDBCF2EC-CF7B-A619-8575-AF0236F81CDF}"/>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40" name="Organigramme : Connecteur 39">
            <a:extLst>
              <a:ext uri="{FF2B5EF4-FFF2-40B4-BE49-F238E27FC236}">
                <a16:creationId xmlns:a16="http://schemas.microsoft.com/office/drawing/2014/main" id="{D09E6A36-93A6-9282-E3D1-7601FA177308}"/>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41" name="Organigramme : Connecteur 40">
            <a:extLst>
              <a:ext uri="{FF2B5EF4-FFF2-40B4-BE49-F238E27FC236}">
                <a16:creationId xmlns:a16="http://schemas.microsoft.com/office/drawing/2014/main" id="{5E6C79B7-7125-B781-49D4-9C6FE27DA127}"/>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3" name="Freeform 7">
            <a:extLst>
              <a:ext uri="{FF2B5EF4-FFF2-40B4-BE49-F238E27FC236}">
                <a16:creationId xmlns:a16="http://schemas.microsoft.com/office/drawing/2014/main" id="{7A5F1738-534E-8DA2-FC19-E72FAC77426C}"/>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44" name="ZoneTexte 43">
            <a:extLst>
              <a:ext uri="{FF2B5EF4-FFF2-40B4-BE49-F238E27FC236}">
                <a16:creationId xmlns:a16="http://schemas.microsoft.com/office/drawing/2014/main" id="{FE8DA64C-1CE1-73B2-74FA-A22854BB60CD}"/>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5" name="Image 44">
            <a:extLst>
              <a:ext uri="{FF2B5EF4-FFF2-40B4-BE49-F238E27FC236}">
                <a16:creationId xmlns:a16="http://schemas.microsoft.com/office/drawing/2014/main" id="{5E545ADC-9499-D9F0-58C6-A3552CAC73D8}"/>
              </a:ext>
            </a:extLst>
          </p:cNvPr>
          <p:cNvPicPr>
            <a:picLocks/>
          </p:cNvPicPr>
          <p:nvPr/>
        </p:nvPicPr>
        <p:blipFill>
          <a:blip r:embed="rId6" cstate="print"/>
          <a:stretch>
            <a:fillRect/>
          </a:stretch>
        </p:blipFill>
        <p:spPr>
          <a:xfrm>
            <a:off x="15352939" y="114146"/>
            <a:ext cx="1978743" cy="1080389"/>
          </a:xfrm>
          <a:prstGeom prst="rect">
            <a:avLst/>
          </a:prstGeom>
        </p:spPr>
      </p:pic>
      <p:sp>
        <p:nvSpPr>
          <p:cNvPr id="46" name="Organigramme : Terminateur 45">
            <a:extLst>
              <a:ext uri="{FF2B5EF4-FFF2-40B4-BE49-F238E27FC236}">
                <a16:creationId xmlns:a16="http://schemas.microsoft.com/office/drawing/2014/main" id="{0E653601-0179-37F2-DA12-C636578AF687}"/>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74382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FDC8-10CF-3F06-4F93-4E6C3F707F42}"/>
            </a:ext>
          </a:extLst>
        </p:cNvPr>
        <p:cNvGrpSpPr/>
        <p:nvPr/>
      </p:nvGrpSpPr>
      <p:grpSpPr>
        <a:xfrm>
          <a:off x="0" y="0"/>
          <a:ext cx="0" cy="0"/>
          <a:chOff x="0" y="0"/>
          <a:chExt cx="0" cy="0"/>
        </a:xfrm>
      </p:grpSpPr>
      <p:grpSp>
        <p:nvGrpSpPr>
          <p:cNvPr id="33" name="Group 9">
            <a:extLst>
              <a:ext uri="{FF2B5EF4-FFF2-40B4-BE49-F238E27FC236}">
                <a16:creationId xmlns:a16="http://schemas.microsoft.com/office/drawing/2014/main" id="{0EA7F742-5DBF-4048-97C7-E3586C2207A5}"/>
              </a:ext>
            </a:extLst>
          </p:cNvPr>
          <p:cNvGrpSpPr/>
          <p:nvPr/>
        </p:nvGrpSpPr>
        <p:grpSpPr>
          <a:xfrm>
            <a:off x="0" y="0"/>
            <a:ext cx="18288000" cy="1312616"/>
            <a:chOff x="0" y="0"/>
            <a:chExt cx="3033995" cy="345710"/>
          </a:xfrm>
        </p:grpSpPr>
        <p:sp>
          <p:nvSpPr>
            <p:cNvPr id="34" name="Freeform 10">
              <a:extLst>
                <a:ext uri="{FF2B5EF4-FFF2-40B4-BE49-F238E27FC236}">
                  <a16:creationId xmlns:a16="http://schemas.microsoft.com/office/drawing/2014/main" id="{96CA6266-1AE0-4220-6B66-70DF951F5E35}"/>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5" name="TextBox 11">
              <a:extLst>
                <a:ext uri="{FF2B5EF4-FFF2-40B4-BE49-F238E27FC236}">
                  <a16:creationId xmlns:a16="http://schemas.microsoft.com/office/drawing/2014/main" id="{A70C71BC-A525-8C36-E7FD-43792A0A8BD1}"/>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47" name="Organigramme : Terminateur 20">
            <a:extLst>
              <a:ext uri="{FF2B5EF4-FFF2-40B4-BE49-F238E27FC236}">
                <a16:creationId xmlns:a16="http://schemas.microsoft.com/office/drawing/2014/main" id="{F34FD51A-27E8-D01C-180B-42F343F42D06}"/>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2" name="Freeform 12">
            <a:extLst>
              <a:ext uri="{FF2B5EF4-FFF2-40B4-BE49-F238E27FC236}">
                <a16:creationId xmlns:a16="http://schemas.microsoft.com/office/drawing/2014/main" id="{AB1228CA-E02D-59B3-E461-8A7029509382}"/>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A99BC031-A449-BB03-F143-FFC633F27930}"/>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A68254AC-5CED-E484-C1BA-973FCB77E252}"/>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D44E0E7D-3A6A-FF66-8FB1-A3FE5D5C0B51}"/>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168B26AB-CEA2-334D-38EB-E360F5E863FE}"/>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15B94D49-158E-7024-9E15-F7321F0C1C92}"/>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69CFDDB3-D450-7FB0-DB21-A85262193B1B}"/>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CA18BBB3-2A4F-1411-5D3F-3824F20981DA}"/>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cas d'utilisation de l’agent </a:t>
            </a:r>
          </a:p>
        </p:txBody>
      </p:sp>
      <p:sp>
        <p:nvSpPr>
          <p:cNvPr id="5" name="AutoShape 5">
            <a:extLst>
              <a:ext uri="{FF2B5EF4-FFF2-40B4-BE49-F238E27FC236}">
                <a16:creationId xmlns:a16="http://schemas.microsoft.com/office/drawing/2014/main" id="{73FA9D4D-E31A-A660-3033-DA04FA46A5A9}"/>
              </a:ext>
            </a:extLst>
          </p:cNvPr>
          <p:cNvSpPr/>
          <p:nvPr/>
        </p:nvSpPr>
        <p:spPr>
          <a:xfrm flipV="1">
            <a:off x="1825345" y="4256281"/>
            <a:ext cx="20687" cy="4100513"/>
          </a:xfrm>
          <a:prstGeom prst="line">
            <a:avLst/>
          </a:prstGeom>
          <a:ln w="9525" cap="flat">
            <a:solidFill>
              <a:srgbClr val="2B4257"/>
            </a:solidFill>
            <a:prstDash val="sysDot"/>
            <a:headEnd type="none" w="sm" len="sm"/>
            <a:tailEnd type="none" w="sm" len="sm"/>
          </a:ln>
        </p:spPr>
      </p:sp>
      <p:grpSp>
        <p:nvGrpSpPr>
          <p:cNvPr id="2" name="Group 2">
            <a:extLst>
              <a:ext uri="{FF2B5EF4-FFF2-40B4-BE49-F238E27FC236}">
                <a16:creationId xmlns:a16="http://schemas.microsoft.com/office/drawing/2014/main" id="{011E88F4-CB5B-B358-732A-3DB32AFFA41F}"/>
              </a:ext>
            </a:extLst>
          </p:cNvPr>
          <p:cNvGrpSpPr/>
          <p:nvPr/>
        </p:nvGrpSpPr>
        <p:grpSpPr>
          <a:xfrm>
            <a:off x="1741888" y="3794629"/>
            <a:ext cx="1991912" cy="45719"/>
            <a:chOff x="0" y="0"/>
            <a:chExt cx="241073" cy="21324"/>
          </a:xfrm>
        </p:grpSpPr>
        <p:sp>
          <p:nvSpPr>
            <p:cNvPr id="3" name="Freeform 3">
              <a:extLst>
                <a:ext uri="{FF2B5EF4-FFF2-40B4-BE49-F238E27FC236}">
                  <a16:creationId xmlns:a16="http://schemas.microsoft.com/office/drawing/2014/main" id="{25AE1298-292E-0D80-559D-15682CB06665}"/>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7C6C0A14-4B1A-95D4-0E81-F8D6F48F2A64}"/>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5" name="AutoShape 5">
            <a:extLst>
              <a:ext uri="{FF2B5EF4-FFF2-40B4-BE49-F238E27FC236}">
                <a16:creationId xmlns:a16="http://schemas.microsoft.com/office/drawing/2014/main" id="{BCEA2CF3-532A-AF01-8386-C6BF05B26A9E}"/>
              </a:ext>
            </a:extLst>
          </p:cNvPr>
          <p:cNvSpPr/>
          <p:nvPr/>
        </p:nvSpPr>
        <p:spPr>
          <a:xfrm>
            <a:off x="7696200" y="3543300"/>
            <a:ext cx="6456313" cy="0"/>
          </a:xfrm>
          <a:prstGeom prst="line">
            <a:avLst/>
          </a:prstGeom>
          <a:ln w="9525" cap="flat">
            <a:solidFill>
              <a:srgbClr val="2B4257"/>
            </a:solidFill>
            <a:prstDash val="sysDot"/>
            <a:headEnd type="none" w="sm" len="sm"/>
            <a:tailEnd type="none" w="sm" len="sm"/>
          </a:ln>
        </p:spPr>
      </p:sp>
      <p:sp>
        <p:nvSpPr>
          <p:cNvPr id="16" name="AutoShape 5">
            <a:extLst>
              <a:ext uri="{FF2B5EF4-FFF2-40B4-BE49-F238E27FC236}">
                <a16:creationId xmlns:a16="http://schemas.microsoft.com/office/drawing/2014/main" id="{05CA5C48-65B6-1986-B2F0-374FBBA8F164}"/>
              </a:ext>
            </a:extLst>
          </p:cNvPr>
          <p:cNvSpPr/>
          <p:nvPr/>
        </p:nvSpPr>
        <p:spPr>
          <a:xfrm flipV="1">
            <a:off x="3062601" y="8814630"/>
            <a:ext cx="11668192" cy="45719"/>
          </a:xfrm>
          <a:prstGeom prst="line">
            <a:avLst/>
          </a:prstGeom>
          <a:ln w="9525" cap="flat">
            <a:solidFill>
              <a:srgbClr val="2B4257"/>
            </a:solidFill>
            <a:prstDash val="sysDot"/>
            <a:headEnd type="none" w="sm" len="sm"/>
            <a:tailEnd type="none" w="sm" len="sm"/>
          </a:ln>
        </p:spPr>
      </p:sp>
      <p:sp>
        <p:nvSpPr>
          <p:cNvPr id="18" name="AutoShape 5">
            <a:extLst>
              <a:ext uri="{FF2B5EF4-FFF2-40B4-BE49-F238E27FC236}">
                <a16:creationId xmlns:a16="http://schemas.microsoft.com/office/drawing/2014/main" id="{739B02D0-182D-6C58-6F3A-A425F21456A1}"/>
              </a:ext>
            </a:extLst>
          </p:cNvPr>
          <p:cNvSpPr/>
          <p:nvPr/>
        </p:nvSpPr>
        <p:spPr>
          <a:xfrm flipV="1">
            <a:off x="15773400" y="4023408"/>
            <a:ext cx="20687" cy="4100513"/>
          </a:xfrm>
          <a:prstGeom prst="line">
            <a:avLst/>
          </a:prstGeom>
          <a:ln w="9525" cap="flat">
            <a:solidFill>
              <a:srgbClr val="2B4257"/>
            </a:solidFill>
            <a:prstDash val="sysDot"/>
            <a:headEnd type="none" w="sm" len="sm"/>
            <a:tailEnd type="none" w="sm" len="sm"/>
          </a:ln>
        </p:spPr>
      </p:sp>
      <p:sp>
        <p:nvSpPr>
          <p:cNvPr id="22" name="ZoneTexte 21">
            <a:extLst>
              <a:ext uri="{FF2B5EF4-FFF2-40B4-BE49-F238E27FC236}">
                <a16:creationId xmlns:a16="http://schemas.microsoft.com/office/drawing/2014/main" id="{D85227C6-7B08-49D1-7472-46E7104D6EAF}"/>
              </a:ext>
            </a:extLst>
          </p:cNvPr>
          <p:cNvSpPr txBox="1"/>
          <p:nvPr/>
        </p:nvSpPr>
        <p:spPr>
          <a:xfrm>
            <a:off x="2493913" y="5195853"/>
            <a:ext cx="4660900" cy="2246769"/>
          </a:xfrm>
          <a:prstGeom prst="rect">
            <a:avLst/>
          </a:prstGeom>
          <a:noFill/>
        </p:spPr>
        <p:txBody>
          <a:bodyPr wrap="square">
            <a:spAutoFit/>
          </a:bodyPr>
          <a:lstStyle/>
          <a:p>
            <a:pPr>
              <a:buNone/>
            </a:pPr>
            <a:r>
              <a:rPr lang="fr-FR" sz="2000" dirty="0">
                <a:latin typeface="Bahnschrift Condensed" panose="020B0502040204020203" pitchFamily="34" charset="0"/>
              </a:rPr>
              <a:t>Ce diagramme montre simplement les tâches de </a:t>
            </a:r>
            <a:r>
              <a:rPr lang="fr-FR" sz="2000" b="1" dirty="0">
                <a:latin typeface="Bahnschrift Condensed" panose="020B0502040204020203" pitchFamily="34" charset="0"/>
              </a:rPr>
              <a:t>l'Agent</a:t>
            </a:r>
            <a:r>
              <a:rPr lang="fr-FR" sz="2000" dirty="0">
                <a:latin typeface="Bahnschrift Condensed" panose="020B0502040204020203" pitchFamily="34" charset="0"/>
              </a:rPr>
              <a:t> du bureau d'ordre. En bref, il peut :</a:t>
            </a:r>
          </a:p>
          <a:p>
            <a:pPr>
              <a:buFont typeface="Arial" panose="020B0604020202020204" pitchFamily="34" charset="0"/>
              <a:buChar char="•"/>
            </a:pPr>
            <a:r>
              <a:rPr lang="fr-FR" sz="2000" dirty="0">
                <a:latin typeface="Bahnschrift Condensed" panose="020B0502040204020203" pitchFamily="34" charset="0"/>
              </a:rPr>
              <a:t>Se connecter de manière sécurisée.</a:t>
            </a:r>
          </a:p>
          <a:p>
            <a:pPr>
              <a:buFont typeface="Arial" panose="020B0604020202020204" pitchFamily="34" charset="0"/>
              <a:buChar char="•"/>
            </a:pPr>
            <a:r>
              <a:rPr lang="fr-FR" sz="2000" dirty="0">
                <a:latin typeface="Bahnschrift Condensed" panose="020B0502040204020203" pitchFamily="34" charset="0"/>
              </a:rPr>
              <a:t>Gérer les courriers de A à Z : les créer, les modifier, les envoyer et y joindre des PDF.</a:t>
            </a:r>
          </a:p>
          <a:p>
            <a:pPr>
              <a:buNone/>
            </a:pPr>
            <a:r>
              <a:rPr lang="fr-FR" sz="2000" dirty="0">
                <a:latin typeface="Bahnschrift Condensed" panose="020B0502040204020203" pitchFamily="34" charset="0"/>
              </a:rPr>
              <a:t>C'est lui qui gère toute la logistique initiale du courrier.</a:t>
            </a:r>
          </a:p>
        </p:txBody>
      </p:sp>
      <p:sp>
        <p:nvSpPr>
          <p:cNvPr id="23" name="AutoShape 5">
            <a:extLst>
              <a:ext uri="{FF2B5EF4-FFF2-40B4-BE49-F238E27FC236}">
                <a16:creationId xmlns:a16="http://schemas.microsoft.com/office/drawing/2014/main" id="{7E98233B-34E2-8877-F484-FA18EC777E99}"/>
              </a:ext>
            </a:extLst>
          </p:cNvPr>
          <p:cNvSpPr/>
          <p:nvPr/>
        </p:nvSpPr>
        <p:spPr>
          <a:xfrm flipV="1">
            <a:off x="8375885" y="4880297"/>
            <a:ext cx="0" cy="2562325"/>
          </a:xfrm>
          <a:prstGeom prst="line">
            <a:avLst/>
          </a:prstGeom>
          <a:ln w="9525" cap="flat">
            <a:solidFill>
              <a:srgbClr val="2B4257"/>
            </a:solidFill>
            <a:prstDash val="sysDot"/>
            <a:headEnd type="none" w="sm" len="sm"/>
            <a:tailEnd type="none" w="sm" len="sm"/>
          </a:ln>
        </p:spPr>
      </p:sp>
      <p:pic>
        <p:nvPicPr>
          <p:cNvPr id="32" name="Image 31">
            <a:extLst>
              <a:ext uri="{FF2B5EF4-FFF2-40B4-BE49-F238E27FC236}">
                <a16:creationId xmlns:a16="http://schemas.microsoft.com/office/drawing/2014/main" id="{82E617FC-7488-9EB6-B17B-52A714F4F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200" y="3898160"/>
            <a:ext cx="6790601" cy="4525769"/>
          </a:xfrm>
          <a:prstGeom prst="rect">
            <a:avLst/>
          </a:prstGeom>
        </p:spPr>
      </p:pic>
      <p:sp>
        <p:nvSpPr>
          <p:cNvPr id="44" name="Freeform 7">
            <a:extLst>
              <a:ext uri="{FF2B5EF4-FFF2-40B4-BE49-F238E27FC236}">
                <a16:creationId xmlns:a16="http://schemas.microsoft.com/office/drawing/2014/main" id="{EDF7D0FA-E8CE-F8C2-4B96-1D7EF31E6170}"/>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45" name="ZoneTexte 44">
            <a:extLst>
              <a:ext uri="{FF2B5EF4-FFF2-40B4-BE49-F238E27FC236}">
                <a16:creationId xmlns:a16="http://schemas.microsoft.com/office/drawing/2014/main" id="{5CDD83A8-1FDF-1921-B288-D4E84D4737F2}"/>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55" name="Organigramme : Connecteur 54">
            <a:extLst>
              <a:ext uri="{FF2B5EF4-FFF2-40B4-BE49-F238E27FC236}">
                <a16:creationId xmlns:a16="http://schemas.microsoft.com/office/drawing/2014/main" id="{93CA7D77-2CCF-5B8B-3E5C-403B5D830685}"/>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56" name="Organigramme : Connecteur 55">
            <a:extLst>
              <a:ext uri="{FF2B5EF4-FFF2-40B4-BE49-F238E27FC236}">
                <a16:creationId xmlns:a16="http://schemas.microsoft.com/office/drawing/2014/main" id="{DBF53C51-B2D6-4103-67D7-E2C3D4A7C821}"/>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57" name="Organigramme : Connecteur 56">
            <a:extLst>
              <a:ext uri="{FF2B5EF4-FFF2-40B4-BE49-F238E27FC236}">
                <a16:creationId xmlns:a16="http://schemas.microsoft.com/office/drawing/2014/main" id="{FA84943F-9CE1-6F57-B62C-8F564E52FAFF}"/>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58" name="Organigramme : Connecteur 57">
            <a:extLst>
              <a:ext uri="{FF2B5EF4-FFF2-40B4-BE49-F238E27FC236}">
                <a16:creationId xmlns:a16="http://schemas.microsoft.com/office/drawing/2014/main" id="{6C2902C5-7820-4D39-DCBC-BD2271FDC05D}"/>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59" name="Organigramme : Connecteur 58">
            <a:extLst>
              <a:ext uri="{FF2B5EF4-FFF2-40B4-BE49-F238E27FC236}">
                <a16:creationId xmlns:a16="http://schemas.microsoft.com/office/drawing/2014/main" id="{A0CB622D-1ACD-3534-4FF4-DABBE67D2512}"/>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60" name="Organigramme : Connecteur 59">
            <a:extLst>
              <a:ext uri="{FF2B5EF4-FFF2-40B4-BE49-F238E27FC236}">
                <a16:creationId xmlns:a16="http://schemas.microsoft.com/office/drawing/2014/main" id="{1183203C-12C4-DC0D-E192-D4DCFD3CE2D8}"/>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61" name="Organigramme : Terminateur 60">
            <a:extLst>
              <a:ext uri="{FF2B5EF4-FFF2-40B4-BE49-F238E27FC236}">
                <a16:creationId xmlns:a16="http://schemas.microsoft.com/office/drawing/2014/main" id="{5C518C2B-F081-BC54-65D6-96FF4130D860}"/>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pic>
        <p:nvPicPr>
          <p:cNvPr id="62" name="Image 61">
            <a:extLst>
              <a:ext uri="{FF2B5EF4-FFF2-40B4-BE49-F238E27FC236}">
                <a16:creationId xmlns:a16="http://schemas.microsoft.com/office/drawing/2014/main" id="{0BF4AC17-7570-0940-0C37-90CC807E24D6}"/>
              </a:ext>
            </a:extLst>
          </p:cNvPr>
          <p:cNvPicPr>
            <a:picLocks/>
          </p:cNvPicPr>
          <p:nvPr/>
        </p:nvPicPr>
        <p:blipFill>
          <a:blip r:embed="rId6"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4001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3657-5FC9-C7AF-24C6-40DC7D94DD97}"/>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9098EC32-CAA0-5153-427F-D043F5321089}"/>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2338A096-6C75-2FD3-FC54-6D3564F1C77F}"/>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27041DB4-E04D-8D3F-D06E-77103B34FDD5}"/>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79C56A7C-A039-C0A1-6DCF-2AB71BE4EF20}"/>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F97EF4F5-13F5-A828-3110-8E549F2E13C1}"/>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1617EC80-27DC-CD78-9DB6-7A7BFAEFCE98}"/>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CD73806A-4621-8402-DA19-D2419E89E986}"/>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71828B4F-ADA8-C484-A22F-E9252D6C4E67}"/>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cas d'utilisation de Responsable:</a:t>
            </a:r>
          </a:p>
        </p:txBody>
      </p:sp>
      <p:sp>
        <p:nvSpPr>
          <p:cNvPr id="5" name="AutoShape 5">
            <a:extLst>
              <a:ext uri="{FF2B5EF4-FFF2-40B4-BE49-F238E27FC236}">
                <a16:creationId xmlns:a16="http://schemas.microsoft.com/office/drawing/2014/main" id="{D0937DF1-D5AE-C7ED-12B8-017073E25D00}"/>
              </a:ext>
            </a:extLst>
          </p:cNvPr>
          <p:cNvSpPr/>
          <p:nvPr/>
        </p:nvSpPr>
        <p:spPr>
          <a:xfrm flipV="1">
            <a:off x="1825345" y="4256281"/>
            <a:ext cx="20687" cy="4100513"/>
          </a:xfrm>
          <a:prstGeom prst="line">
            <a:avLst/>
          </a:prstGeom>
          <a:ln w="9525" cap="flat">
            <a:solidFill>
              <a:srgbClr val="2B4257"/>
            </a:solidFill>
            <a:prstDash val="sysDot"/>
            <a:headEnd type="none" w="sm" len="sm"/>
            <a:tailEnd type="none" w="sm" len="sm"/>
          </a:ln>
        </p:spPr>
      </p:sp>
      <p:grpSp>
        <p:nvGrpSpPr>
          <p:cNvPr id="2" name="Group 2">
            <a:extLst>
              <a:ext uri="{FF2B5EF4-FFF2-40B4-BE49-F238E27FC236}">
                <a16:creationId xmlns:a16="http://schemas.microsoft.com/office/drawing/2014/main" id="{4F16E3A8-BE18-555F-C451-1A7DB8B8A8D0}"/>
              </a:ext>
            </a:extLst>
          </p:cNvPr>
          <p:cNvGrpSpPr/>
          <p:nvPr/>
        </p:nvGrpSpPr>
        <p:grpSpPr>
          <a:xfrm>
            <a:off x="1741888" y="3794629"/>
            <a:ext cx="1991912" cy="45719"/>
            <a:chOff x="0" y="0"/>
            <a:chExt cx="241073" cy="21324"/>
          </a:xfrm>
        </p:grpSpPr>
        <p:sp>
          <p:nvSpPr>
            <p:cNvPr id="3" name="Freeform 3">
              <a:extLst>
                <a:ext uri="{FF2B5EF4-FFF2-40B4-BE49-F238E27FC236}">
                  <a16:creationId xmlns:a16="http://schemas.microsoft.com/office/drawing/2014/main" id="{7FA7A3B5-AE4F-7D6F-60E9-04115673EFFA}"/>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3D8F05BA-566B-D7B5-9A32-658260C830D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5" name="AutoShape 5">
            <a:extLst>
              <a:ext uri="{FF2B5EF4-FFF2-40B4-BE49-F238E27FC236}">
                <a16:creationId xmlns:a16="http://schemas.microsoft.com/office/drawing/2014/main" id="{04335878-A65D-D698-1C38-D89100F1659E}"/>
              </a:ext>
            </a:extLst>
          </p:cNvPr>
          <p:cNvSpPr/>
          <p:nvPr/>
        </p:nvSpPr>
        <p:spPr>
          <a:xfrm>
            <a:off x="7696200" y="3543300"/>
            <a:ext cx="6456313" cy="0"/>
          </a:xfrm>
          <a:prstGeom prst="line">
            <a:avLst/>
          </a:prstGeom>
          <a:ln w="9525" cap="flat">
            <a:solidFill>
              <a:srgbClr val="2B4257"/>
            </a:solidFill>
            <a:prstDash val="sysDot"/>
            <a:headEnd type="none" w="sm" len="sm"/>
            <a:tailEnd type="none" w="sm" len="sm"/>
          </a:ln>
        </p:spPr>
      </p:sp>
      <p:sp>
        <p:nvSpPr>
          <p:cNvPr id="16" name="AutoShape 5">
            <a:extLst>
              <a:ext uri="{FF2B5EF4-FFF2-40B4-BE49-F238E27FC236}">
                <a16:creationId xmlns:a16="http://schemas.microsoft.com/office/drawing/2014/main" id="{D75506C6-3DA5-BEDA-35F0-67BFA60C731A}"/>
              </a:ext>
            </a:extLst>
          </p:cNvPr>
          <p:cNvSpPr/>
          <p:nvPr/>
        </p:nvSpPr>
        <p:spPr>
          <a:xfrm flipV="1">
            <a:off x="3062601" y="8814630"/>
            <a:ext cx="11668192" cy="45719"/>
          </a:xfrm>
          <a:prstGeom prst="line">
            <a:avLst/>
          </a:prstGeom>
          <a:ln w="9525" cap="flat">
            <a:solidFill>
              <a:srgbClr val="2B4257"/>
            </a:solidFill>
            <a:prstDash val="sysDot"/>
            <a:headEnd type="none" w="sm" len="sm"/>
            <a:tailEnd type="none" w="sm" len="sm"/>
          </a:ln>
        </p:spPr>
      </p:sp>
      <p:sp>
        <p:nvSpPr>
          <p:cNvPr id="18" name="AutoShape 5">
            <a:extLst>
              <a:ext uri="{FF2B5EF4-FFF2-40B4-BE49-F238E27FC236}">
                <a16:creationId xmlns:a16="http://schemas.microsoft.com/office/drawing/2014/main" id="{5AE0D14D-DB4C-7B5C-689C-38155B12A592}"/>
              </a:ext>
            </a:extLst>
          </p:cNvPr>
          <p:cNvSpPr/>
          <p:nvPr/>
        </p:nvSpPr>
        <p:spPr>
          <a:xfrm flipV="1">
            <a:off x="15773400" y="4023408"/>
            <a:ext cx="20687" cy="4100513"/>
          </a:xfrm>
          <a:prstGeom prst="line">
            <a:avLst/>
          </a:prstGeom>
          <a:ln w="9525" cap="flat">
            <a:solidFill>
              <a:srgbClr val="2B4257"/>
            </a:solidFill>
            <a:prstDash val="sysDot"/>
            <a:headEnd type="none" w="sm" len="sm"/>
            <a:tailEnd type="none" w="sm" len="sm"/>
          </a:ln>
        </p:spPr>
      </p:sp>
      <p:sp>
        <p:nvSpPr>
          <p:cNvPr id="20" name="AutoShape 5">
            <a:extLst>
              <a:ext uri="{FF2B5EF4-FFF2-40B4-BE49-F238E27FC236}">
                <a16:creationId xmlns:a16="http://schemas.microsoft.com/office/drawing/2014/main" id="{4167FB4E-FC78-58F3-A98B-1746EFD64B0B}"/>
              </a:ext>
            </a:extLst>
          </p:cNvPr>
          <p:cNvSpPr/>
          <p:nvPr/>
        </p:nvSpPr>
        <p:spPr>
          <a:xfrm flipV="1">
            <a:off x="8375885" y="4880297"/>
            <a:ext cx="0" cy="2562325"/>
          </a:xfrm>
          <a:prstGeom prst="line">
            <a:avLst/>
          </a:prstGeom>
          <a:ln w="9525" cap="flat">
            <a:solidFill>
              <a:srgbClr val="2B4257"/>
            </a:solidFill>
            <a:prstDash val="sysDot"/>
            <a:headEnd type="none" w="sm" len="sm"/>
            <a:tailEnd type="none" w="sm" len="sm"/>
          </a:ln>
        </p:spPr>
      </p:sp>
      <p:pic>
        <p:nvPicPr>
          <p:cNvPr id="23" name="Image 22">
            <a:extLst>
              <a:ext uri="{FF2B5EF4-FFF2-40B4-BE49-F238E27FC236}">
                <a16:creationId xmlns:a16="http://schemas.microsoft.com/office/drawing/2014/main" id="{537448BC-C780-087E-A6D1-10BD03D9F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5362" y="4004965"/>
            <a:ext cx="6759089" cy="4317848"/>
          </a:xfrm>
          <a:prstGeom prst="rect">
            <a:avLst/>
          </a:prstGeom>
        </p:spPr>
      </p:pic>
      <p:sp>
        <p:nvSpPr>
          <p:cNvPr id="32" name="ZoneTexte 31">
            <a:extLst>
              <a:ext uri="{FF2B5EF4-FFF2-40B4-BE49-F238E27FC236}">
                <a16:creationId xmlns:a16="http://schemas.microsoft.com/office/drawing/2014/main" id="{9D0A3784-69C7-7A28-FBDD-5502C6120F7B}"/>
              </a:ext>
            </a:extLst>
          </p:cNvPr>
          <p:cNvSpPr txBox="1"/>
          <p:nvPr/>
        </p:nvSpPr>
        <p:spPr>
          <a:xfrm>
            <a:off x="2194412" y="5037660"/>
            <a:ext cx="5862260" cy="2246769"/>
          </a:xfrm>
          <a:prstGeom prst="rect">
            <a:avLst/>
          </a:prstGeom>
          <a:noFill/>
        </p:spPr>
        <p:txBody>
          <a:bodyPr wrap="square">
            <a:spAutoFit/>
          </a:bodyPr>
          <a:lstStyle/>
          <a:p>
            <a:pPr>
              <a:buNone/>
            </a:pPr>
            <a:r>
              <a:rPr lang="fr-FR" sz="2000" dirty="0">
                <a:latin typeface="Bahnschrift Condensed" panose="020B0502040204020203" pitchFamily="34" charset="0"/>
              </a:rPr>
              <a:t>Ce diagramme montre le rôle du </a:t>
            </a:r>
            <a:r>
              <a:rPr lang="fr-FR" sz="2000" b="1" dirty="0">
                <a:latin typeface="Bahnschrift Condensed" panose="020B0502040204020203" pitchFamily="34" charset="0"/>
              </a:rPr>
              <a:t>Responsable</a:t>
            </a:r>
            <a:r>
              <a:rPr lang="fr-FR" sz="2000" dirty="0">
                <a:latin typeface="Bahnschrift Condensed" panose="020B0502040204020203" pitchFamily="34" charset="0"/>
              </a:rPr>
              <a:t> (médecin, chef de service). Son rôle est plus décisionnel :</a:t>
            </a:r>
          </a:p>
          <a:p>
            <a:pPr>
              <a:buFont typeface="Arial" panose="020B0604020202020204" pitchFamily="34" charset="0"/>
              <a:buChar char="•"/>
            </a:pPr>
            <a:r>
              <a:rPr lang="fr-FR" sz="2000" dirty="0">
                <a:latin typeface="Bahnschrift Condensed" panose="020B0502040204020203" pitchFamily="34" charset="0"/>
              </a:rPr>
              <a:t>Il se connecte pour voir les courriers qui lui sont adressés.</a:t>
            </a:r>
          </a:p>
          <a:p>
            <a:pPr>
              <a:buFont typeface="Arial" panose="020B0604020202020204" pitchFamily="34" charset="0"/>
              <a:buChar char="•"/>
            </a:pPr>
            <a:r>
              <a:rPr lang="fr-FR" sz="2000" dirty="0">
                <a:latin typeface="Bahnschrift Condensed" panose="020B0502040204020203" pitchFamily="34" charset="0"/>
              </a:rPr>
              <a:t>Il les valide, les consulte et peut y ajouter des notes ou des instructions.</a:t>
            </a:r>
          </a:p>
          <a:p>
            <a:pPr>
              <a:buNone/>
            </a:pPr>
            <a:r>
              <a:rPr lang="fr-FR" sz="2000" dirty="0">
                <a:latin typeface="Bahnschrift Condensed" panose="020B0502040204020203" pitchFamily="34" charset="0"/>
              </a:rPr>
              <a:t>Il ne s'occupe pas de la logistique, mais du traitement et de la validation du contenu.</a:t>
            </a:r>
          </a:p>
        </p:txBody>
      </p:sp>
      <p:grpSp>
        <p:nvGrpSpPr>
          <p:cNvPr id="33" name="Group 9">
            <a:extLst>
              <a:ext uri="{FF2B5EF4-FFF2-40B4-BE49-F238E27FC236}">
                <a16:creationId xmlns:a16="http://schemas.microsoft.com/office/drawing/2014/main" id="{73C6A48C-C17F-4355-CADA-6B6A6E9C35AD}"/>
              </a:ext>
            </a:extLst>
          </p:cNvPr>
          <p:cNvGrpSpPr/>
          <p:nvPr/>
        </p:nvGrpSpPr>
        <p:grpSpPr>
          <a:xfrm>
            <a:off x="0" y="0"/>
            <a:ext cx="18288000" cy="1312616"/>
            <a:chOff x="0" y="0"/>
            <a:chExt cx="3033995" cy="345710"/>
          </a:xfrm>
        </p:grpSpPr>
        <p:sp>
          <p:nvSpPr>
            <p:cNvPr id="34" name="Freeform 10">
              <a:extLst>
                <a:ext uri="{FF2B5EF4-FFF2-40B4-BE49-F238E27FC236}">
                  <a16:creationId xmlns:a16="http://schemas.microsoft.com/office/drawing/2014/main" id="{3F7008D3-5EC2-F670-BA44-737E54CCC714}"/>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5" name="TextBox 11">
              <a:extLst>
                <a:ext uri="{FF2B5EF4-FFF2-40B4-BE49-F238E27FC236}">
                  <a16:creationId xmlns:a16="http://schemas.microsoft.com/office/drawing/2014/main" id="{FFF03C85-E69C-331E-7ACD-8E568293B38B}"/>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6" name="Organigramme : Terminateur 20">
            <a:extLst>
              <a:ext uri="{FF2B5EF4-FFF2-40B4-BE49-F238E27FC236}">
                <a16:creationId xmlns:a16="http://schemas.microsoft.com/office/drawing/2014/main" id="{61BF2B88-36DB-0E6E-EB21-615629B16977}"/>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7" name="Freeform 7">
            <a:extLst>
              <a:ext uri="{FF2B5EF4-FFF2-40B4-BE49-F238E27FC236}">
                <a16:creationId xmlns:a16="http://schemas.microsoft.com/office/drawing/2014/main" id="{423E91A3-76B4-117C-8C70-DBF578EA25D1}"/>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38" name="ZoneTexte 37">
            <a:extLst>
              <a:ext uri="{FF2B5EF4-FFF2-40B4-BE49-F238E27FC236}">
                <a16:creationId xmlns:a16="http://schemas.microsoft.com/office/drawing/2014/main" id="{536E81C6-6FC4-5228-02E5-4D6503371EDF}"/>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39" name="Organigramme : Connecteur 38">
            <a:extLst>
              <a:ext uri="{FF2B5EF4-FFF2-40B4-BE49-F238E27FC236}">
                <a16:creationId xmlns:a16="http://schemas.microsoft.com/office/drawing/2014/main" id="{598D4B9F-240D-6BA9-2F65-6975AEB3B5E9}"/>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46" name="Image 45">
            <a:extLst>
              <a:ext uri="{FF2B5EF4-FFF2-40B4-BE49-F238E27FC236}">
                <a16:creationId xmlns:a16="http://schemas.microsoft.com/office/drawing/2014/main" id="{19256413-F612-E2F9-BCD4-8153BF75A1DD}"/>
              </a:ext>
            </a:extLst>
          </p:cNvPr>
          <p:cNvPicPr>
            <a:picLocks/>
          </p:cNvPicPr>
          <p:nvPr/>
        </p:nvPicPr>
        <p:blipFill>
          <a:blip r:embed="rId6" cstate="print"/>
          <a:stretch>
            <a:fillRect/>
          </a:stretch>
        </p:blipFill>
        <p:spPr>
          <a:xfrm>
            <a:off x="15352939" y="114146"/>
            <a:ext cx="1978743" cy="1080389"/>
          </a:xfrm>
          <a:prstGeom prst="rect">
            <a:avLst/>
          </a:prstGeom>
        </p:spPr>
      </p:pic>
      <p:sp>
        <p:nvSpPr>
          <p:cNvPr id="54" name="Organigramme : Connecteur 53">
            <a:extLst>
              <a:ext uri="{FF2B5EF4-FFF2-40B4-BE49-F238E27FC236}">
                <a16:creationId xmlns:a16="http://schemas.microsoft.com/office/drawing/2014/main" id="{CC6552CF-73DF-6BB3-4667-EDBAABC8E091}"/>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55" name="Organigramme : Connecteur 54">
            <a:extLst>
              <a:ext uri="{FF2B5EF4-FFF2-40B4-BE49-F238E27FC236}">
                <a16:creationId xmlns:a16="http://schemas.microsoft.com/office/drawing/2014/main" id="{C204A1F6-7E06-F65D-796D-0DDAA644230A}"/>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56" name="Organigramme : Connecteur 55">
            <a:extLst>
              <a:ext uri="{FF2B5EF4-FFF2-40B4-BE49-F238E27FC236}">
                <a16:creationId xmlns:a16="http://schemas.microsoft.com/office/drawing/2014/main" id="{B0004406-810F-BEA7-7AB3-938F73DF14F9}"/>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57" name="Organigramme : Connecteur 56">
            <a:extLst>
              <a:ext uri="{FF2B5EF4-FFF2-40B4-BE49-F238E27FC236}">
                <a16:creationId xmlns:a16="http://schemas.microsoft.com/office/drawing/2014/main" id="{5E41437F-1F75-16E4-D9E0-7D99F612360E}"/>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58" name="Organigramme : Connecteur 57">
            <a:extLst>
              <a:ext uri="{FF2B5EF4-FFF2-40B4-BE49-F238E27FC236}">
                <a16:creationId xmlns:a16="http://schemas.microsoft.com/office/drawing/2014/main" id="{E8EC11C4-7533-7CDB-7B5F-291369787C90}"/>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59" name="Organigramme : Terminateur 58">
            <a:extLst>
              <a:ext uri="{FF2B5EF4-FFF2-40B4-BE49-F238E27FC236}">
                <a16:creationId xmlns:a16="http://schemas.microsoft.com/office/drawing/2014/main" id="{D10C252C-3DDE-04FE-152A-CB41255F853C}"/>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spTree>
    <p:extLst>
      <p:ext uri="{BB962C8B-B14F-4D97-AF65-F5344CB8AC3E}">
        <p14:creationId xmlns:p14="http://schemas.microsoft.com/office/powerpoint/2010/main" val="334596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2DFF-B8DC-5F64-E5A6-C52EAA91BF2C}"/>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806FFFBB-E3B3-FAD3-60BB-4E0121FC5D07}"/>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A542B60B-8A06-B393-A557-38F1521DA092}"/>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BF2E2ACF-7C2D-28E5-101A-BF5A6E2FE15B}"/>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C780640F-6315-D8F2-C373-BF09F7149B82}"/>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A118D559-E1B6-2959-F0EC-F7A644BC9142}"/>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2546BDD7-696C-B822-19B0-E4B89ADC3A89}"/>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6633CD5D-7255-29C3-6346-52670644613E}"/>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5CAF6966-0C9D-FFE4-0E68-0A1B15D97823}"/>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classe :</a:t>
            </a:r>
          </a:p>
        </p:txBody>
      </p:sp>
      <p:sp>
        <p:nvSpPr>
          <p:cNvPr id="5" name="AutoShape 5">
            <a:extLst>
              <a:ext uri="{FF2B5EF4-FFF2-40B4-BE49-F238E27FC236}">
                <a16:creationId xmlns:a16="http://schemas.microsoft.com/office/drawing/2014/main" id="{D466E938-A056-F66A-401A-A11151F6E914}"/>
              </a:ext>
            </a:extLst>
          </p:cNvPr>
          <p:cNvSpPr/>
          <p:nvPr/>
        </p:nvSpPr>
        <p:spPr>
          <a:xfrm flipV="1">
            <a:off x="1825345" y="4256281"/>
            <a:ext cx="20687" cy="4100513"/>
          </a:xfrm>
          <a:prstGeom prst="line">
            <a:avLst/>
          </a:prstGeom>
          <a:ln w="9525" cap="flat">
            <a:solidFill>
              <a:srgbClr val="2B4257"/>
            </a:solidFill>
            <a:prstDash val="sysDot"/>
            <a:headEnd type="none" w="sm" len="sm"/>
            <a:tailEnd type="none" w="sm" len="sm"/>
          </a:ln>
        </p:spPr>
      </p:sp>
      <p:grpSp>
        <p:nvGrpSpPr>
          <p:cNvPr id="2" name="Group 2">
            <a:extLst>
              <a:ext uri="{FF2B5EF4-FFF2-40B4-BE49-F238E27FC236}">
                <a16:creationId xmlns:a16="http://schemas.microsoft.com/office/drawing/2014/main" id="{8778D813-AFD1-B58D-7E6F-CF338ED9F8D8}"/>
              </a:ext>
            </a:extLst>
          </p:cNvPr>
          <p:cNvGrpSpPr/>
          <p:nvPr/>
        </p:nvGrpSpPr>
        <p:grpSpPr>
          <a:xfrm>
            <a:off x="1741888" y="3794629"/>
            <a:ext cx="1991912" cy="45719"/>
            <a:chOff x="0" y="0"/>
            <a:chExt cx="241073" cy="21324"/>
          </a:xfrm>
        </p:grpSpPr>
        <p:sp>
          <p:nvSpPr>
            <p:cNvPr id="3" name="Freeform 3">
              <a:extLst>
                <a:ext uri="{FF2B5EF4-FFF2-40B4-BE49-F238E27FC236}">
                  <a16:creationId xmlns:a16="http://schemas.microsoft.com/office/drawing/2014/main" id="{9A3045E0-2CC5-5CF3-B7A8-9B2E2F487482}"/>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7D785A89-2E54-661E-99C0-88F3D63E2A89}"/>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5" name="AutoShape 5">
            <a:extLst>
              <a:ext uri="{FF2B5EF4-FFF2-40B4-BE49-F238E27FC236}">
                <a16:creationId xmlns:a16="http://schemas.microsoft.com/office/drawing/2014/main" id="{AFA7EF6B-C664-D0D3-D198-927D7A981714}"/>
              </a:ext>
            </a:extLst>
          </p:cNvPr>
          <p:cNvSpPr/>
          <p:nvPr/>
        </p:nvSpPr>
        <p:spPr>
          <a:xfrm flipV="1">
            <a:off x="4648200" y="3543299"/>
            <a:ext cx="9504313" cy="44851"/>
          </a:xfrm>
          <a:prstGeom prst="line">
            <a:avLst/>
          </a:prstGeom>
          <a:ln w="9525" cap="flat">
            <a:solidFill>
              <a:srgbClr val="2B4257"/>
            </a:solidFill>
            <a:prstDash val="sysDot"/>
            <a:headEnd type="none" w="sm" len="sm"/>
            <a:tailEnd type="none" w="sm" len="sm"/>
          </a:ln>
        </p:spPr>
      </p:sp>
      <p:sp>
        <p:nvSpPr>
          <p:cNvPr id="16" name="AutoShape 5">
            <a:extLst>
              <a:ext uri="{FF2B5EF4-FFF2-40B4-BE49-F238E27FC236}">
                <a16:creationId xmlns:a16="http://schemas.microsoft.com/office/drawing/2014/main" id="{87868EEE-6EF0-E5A5-5BAD-E5FF872D40F0}"/>
              </a:ext>
            </a:extLst>
          </p:cNvPr>
          <p:cNvSpPr/>
          <p:nvPr/>
        </p:nvSpPr>
        <p:spPr>
          <a:xfrm flipV="1">
            <a:off x="3062601" y="8814630"/>
            <a:ext cx="11668192" cy="45719"/>
          </a:xfrm>
          <a:prstGeom prst="line">
            <a:avLst/>
          </a:prstGeom>
          <a:ln w="9525" cap="flat">
            <a:solidFill>
              <a:srgbClr val="2B4257"/>
            </a:solidFill>
            <a:prstDash val="sysDot"/>
            <a:headEnd type="none" w="sm" len="sm"/>
            <a:tailEnd type="none" w="sm" len="sm"/>
          </a:ln>
        </p:spPr>
      </p:sp>
      <p:sp>
        <p:nvSpPr>
          <p:cNvPr id="18" name="AutoShape 5">
            <a:extLst>
              <a:ext uri="{FF2B5EF4-FFF2-40B4-BE49-F238E27FC236}">
                <a16:creationId xmlns:a16="http://schemas.microsoft.com/office/drawing/2014/main" id="{FDAD60B0-0BE8-F0E5-5800-8EC1FAFF96AC}"/>
              </a:ext>
            </a:extLst>
          </p:cNvPr>
          <p:cNvSpPr/>
          <p:nvPr/>
        </p:nvSpPr>
        <p:spPr>
          <a:xfrm flipV="1">
            <a:off x="15773400" y="4023408"/>
            <a:ext cx="20687" cy="4100513"/>
          </a:xfrm>
          <a:prstGeom prst="line">
            <a:avLst/>
          </a:prstGeom>
          <a:ln w="9525" cap="flat">
            <a:solidFill>
              <a:srgbClr val="2B4257"/>
            </a:solidFill>
            <a:prstDash val="sysDot"/>
            <a:headEnd type="none" w="sm" len="sm"/>
            <a:tailEnd type="none" w="sm" len="sm"/>
          </a:ln>
        </p:spPr>
      </p:sp>
      <p:pic>
        <p:nvPicPr>
          <p:cNvPr id="22" name="Image 21">
            <a:extLst>
              <a:ext uri="{FF2B5EF4-FFF2-40B4-BE49-F238E27FC236}">
                <a16:creationId xmlns:a16="http://schemas.microsoft.com/office/drawing/2014/main" id="{E461C0AE-ADCC-A4B9-B82A-BF9A894C0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4848" y="3743770"/>
            <a:ext cx="5867544" cy="4469265"/>
          </a:xfrm>
          <a:prstGeom prst="rect">
            <a:avLst/>
          </a:prstGeom>
        </p:spPr>
      </p:pic>
      <p:sp>
        <p:nvSpPr>
          <p:cNvPr id="23" name="AutoShape 5">
            <a:extLst>
              <a:ext uri="{FF2B5EF4-FFF2-40B4-BE49-F238E27FC236}">
                <a16:creationId xmlns:a16="http://schemas.microsoft.com/office/drawing/2014/main" id="{88A86ED6-C158-F146-0143-D265C35C3E02}"/>
              </a:ext>
            </a:extLst>
          </p:cNvPr>
          <p:cNvSpPr/>
          <p:nvPr/>
        </p:nvSpPr>
        <p:spPr>
          <a:xfrm flipV="1">
            <a:off x="8375885" y="4880297"/>
            <a:ext cx="0" cy="2562325"/>
          </a:xfrm>
          <a:prstGeom prst="line">
            <a:avLst/>
          </a:prstGeom>
          <a:ln w="9525" cap="flat">
            <a:solidFill>
              <a:srgbClr val="2B4257"/>
            </a:solidFill>
            <a:prstDash val="sysDot"/>
            <a:headEnd type="none" w="sm" len="sm"/>
            <a:tailEnd type="none" w="sm" len="sm"/>
          </a:ln>
        </p:spPr>
      </p:sp>
      <p:sp>
        <p:nvSpPr>
          <p:cNvPr id="32" name="ZoneTexte 31">
            <a:extLst>
              <a:ext uri="{FF2B5EF4-FFF2-40B4-BE49-F238E27FC236}">
                <a16:creationId xmlns:a16="http://schemas.microsoft.com/office/drawing/2014/main" id="{69679E88-1809-0DE7-D68D-A9E3B5F14034}"/>
              </a:ext>
            </a:extLst>
          </p:cNvPr>
          <p:cNvSpPr txBox="1"/>
          <p:nvPr/>
        </p:nvSpPr>
        <p:spPr>
          <a:xfrm>
            <a:off x="2504210" y="4924118"/>
            <a:ext cx="5515482" cy="2554545"/>
          </a:xfrm>
          <a:prstGeom prst="rect">
            <a:avLst/>
          </a:prstGeom>
          <a:noFill/>
        </p:spPr>
        <p:txBody>
          <a:bodyPr wrap="square">
            <a:spAutoFit/>
          </a:bodyPr>
          <a:lstStyle/>
          <a:p>
            <a:pPr>
              <a:buNone/>
            </a:pPr>
            <a:r>
              <a:rPr lang="fr-FR" sz="2000" dirty="0">
                <a:latin typeface="Bahnschrift Condensed" panose="020B0502040204020203" pitchFamily="34" charset="0"/>
              </a:rPr>
              <a:t>Ce schéma est le plan de notre base de données. Il montre simplement que :</a:t>
            </a:r>
          </a:p>
          <a:p>
            <a:pPr>
              <a:buFont typeface="Arial" panose="020B0604020202020204" pitchFamily="34" charset="0"/>
              <a:buChar char="•"/>
            </a:pPr>
            <a:r>
              <a:rPr lang="fr-FR" sz="2000" dirty="0">
                <a:latin typeface="Bahnschrift Condensed" panose="020B0502040204020203" pitchFamily="34" charset="0"/>
              </a:rPr>
              <a:t>Notre système gère des </a:t>
            </a:r>
            <a:r>
              <a:rPr lang="fr-FR" sz="2000" b="1" dirty="0">
                <a:latin typeface="Bahnschrift Condensed" panose="020B0502040204020203" pitchFamily="34" charset="0"/>
              </a:rPr>
              <a:t>Utilisateurs</a:t>
            </a:r>
            <a:r>
              <a:rPr lang="fr-FR" sz="2000" dirty="0">
                <a:latin typeface="Bahnschrift Condensed" panose="020B0502040204020203" pitchFamily="34" charset="0"/>
              </a:rPr>
              <a:t> (avec des Rôles) et des </a:t>
            </a:r>
            <a:r>
              <a:rPr lang="fr-FR" sz="2000" b="1" dirty="0">
                <a:latin typeface="Bahnschrift Condensed" panose="020B0502040204020203" pitchFamily="34" charset="0"/>
              </a:rPr>
              <a:t>Courriers</a:t>
            </a:r>
            <a:r>
              <a:rPr lang="fr-FR" sz="2000" dirty="0">
                <a:latin typeface="Bahnschrift Condensed" panose="020B0502040204020203" pitchFamily="34" charset="0"/>
              </a:rPr>
              <a:t>.</a:t>
            </a:r>
          </a:p>
          <a:p>
            <a:pPr>
              <a:buFont typeface="Arial" panose="020B0604020202020204" pitchFamily="34" charset="0"/>
              <a:buChar char="•"/>
            </a:pPr>
            <a:r>
              <a:rPr lang="fr-FR" sz="2000" dirty="0">
                <a:latin typeface="Bahnschrift Condensed" panose="020B0502040204020203" pitchFamily="34" charset="0"/>
              </a:rPr>
              <a:t>L'intelligence artificielle s'occupe de la </a:t>
            </a:r>
            <a:r>
              <a:rPr lang="fr-FR" sz="2000" b="1" dirty="0">
                <a:latin typeface="Bahnschrift Condensed" panose="020B0502040204020203" pitchFamily="34" charset="0"/>
              </a:rPr>
              <a:t>Classification</a:t>
            </a:r>
            <a:r>
              <a:rPr lang="fr-FR" sz="2000" dirty="0">
                <a:latin typeface="Bahnschrift Condensed" panose="020B0502040204020203" pitchFamily="34" charset="0"/>
              </a:rPr>
              <a:t> (trier le courrier) et de l'</a:t>
            </a:r>
            <a:r>
              <a:rPr lang="fr-FR" sz="2000" b="1" dirty="0">
                <a:latin typeface="Bahnschrift Condensed" panose="020B0502040204020203" pitchFamily="34" charset="0"/>
              </a:rPr>
              <a:t>Extraction</a:t>
            </a:r>
            <a:r>
              <a:rPr lang="fr-FR" sz="2000" dirty="0">
                <a:latin typeface="Bahnschrift Condensed" panose="020B0502040204020203" pitchFamily="34" charset="0"/>
              </a:rPr>
              <a:t> (trouver des infos dedans).</a:t>
            </a:r>
          </a:p>
          <a:p>
            <a:pPr>
              <a:buFont typeface="Arial" panose="020B0604020202020204" pitchFamily="34" charset="0"/>
              <a:buChar char="•"/>
            </a:pPr>
            <a:r>
              <a:rPr lang="fr-FR" sz="2000" dirty="0">
                <a:latin typeface="Bahnschrift Condensed" panose="020B0502040204020203" pitchFamily="34" charset="0"/>
              </a:rPr>
              <a:t>Un </a:t>
            </a:r>
            <a:r>
              <a:rPr lang="fr-FR" sz="2000" b="1" dirty="0">
                <a:latin typeface="Bahnschrift Condensed" panose="020B0502040204020203" pitchFamily="34" charset="0"/>
              </a:rPr>
              <a:t>Historique</a:t>
            </a:r>
            <a:r>
              <a:rPr lang="fr-FR" sz="2000" dirty="0">
                <a:latin typeface="Bahnschrift Condensed" panose="020B0502040204020203" pitchFamily="34" charset="0"/>
              </a:rPr>
              <a:t> enregistre toutes les actions pour assurer une traçabilité complète.</a:t>
            </a:r>
          </a:p>
        </p:txBody>
      </p:sp>
      <p:grpSp>
        <p:nvGrpSpPr>
          <p:cNvPr id="33" name="Group 9">
            <a:extLst>
              <a:ext uri="{FF2B5EF4-FFF2-40B4-BE49-F238E27FC236}">
                <a16:creationId xmlns:a16="http://schemas.microsoft.com/office/drawing/2014/main" id="{9C3D3124-CD9D-C693-996B-301ABD831A27}"/>
              </a:ext>
            </a:extLst>
          </p:cNvPr>
          <p:cNvGrpSpPr/>
          <p:nvPr/>
        </p:nvGrpSpPr>
        <p:grpSpPr>
          <a:xfrm>
            <a:off x="0" y="0"/>
            <a:ext cx="18288000" cy="1312616"/>
            <a:chOff x="0" y="0"/>
            <a:chExt cx="3033995" cy="345710"/>
          </a:xfrm>
        </p:grpSpPr>
        <p:sp>
          <p:nvSpPr>
            <p:cNvPr id="34" name="Freeform 10">
              <a:extLst>
                <a:ext uri="{FF2B5EF4-FFF2-40B4-BE49-F238E27FC236}">
                  <a16:creationId xmlns:a16="http://schemas.microsoft.com/office/drawing/2014/main" id="{5AEF5986-29BE-3D6B-5F01-E646A5365A64}"/>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5" name="TextBox 11">
              <a:extLst>
                <a:ext uri="{FF2B5EF4-FFF2-40B4-BE49-F238E27FC236}">
                  <a16:creationId xmlns:a16="http://schemas.microsoft.com/office/drawing/2014/main" id="{C1598483-6C18-3915-628A-080430ABDFF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6" name="Organigramme : Terminateur 20">
            <a:extLst>
              <a:ext uri="{FF2B5EF4-FFF2-40B4-BE49-F238E27FC236}">
                <a16:creationId xmlns:a16="http://schemas.microsoft.com/office/drawing/2014/main" id="{A1E82B00-0D7B-2046-8F14-DBA94747271C}"/>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7" name="Freeform 7">
            <a:extLst>
              <a:ext uri="{FF2B5EF4-FFF2-40B4-BE49-F238E27FC236}">
                <a16:creationId xmlns:a16="http://schemas.microsoft.com/office/drawing/2014/main" id="{3F5BE8E9-876C-4054-A50F-CFD692F5FDED}"/>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38" name="ZoneTexte 37">
            <a:extLst>
              <a:ext uri="{FF2B5EF4-FFF2-40B4-BE49-F238E27FC236}">
                <a16:creationId xmlns:a16="http://schemas.microsoft.com/office/drawing/2014/main" id="{2F8FD998-4172-8422-CC19-D1AC75AA54A9}"/>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39" name="Organigramme : Connecteur 38">
            <a:extLst>
              <a:ext uri="{FF2B5EF4-FFF2-40B4-BE49-F238E27FC236}">
                <a16:creationId xmlns:a16="http://schemas.microsoft.com/office/drawing/2014/main" id="{B49EC50E-7C7B-5B46-BDD2-F9998B7387D9}"/>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40" name="Organigramme : Connecteur 39">
            <a:extLst>
              <a:ext uri="{FF2B5EF4-FFF2-40B4-BE49-F238E27FC236}">
                <a16:creationId xmlns:a16="http://schemas.microsoft.com/office/drawing/2014/main" id="{733C76C5-8124-7AD5-92EE-0C8C7315AF47}"/>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41" name="Organigramme : Connecteur 40">
            <a:extLst>
              <a:ext uri="{FF2B5EF4-FFF2-40B4-BE49-F238E27FC236}">
                <a16:creationId xmlns:a16="http://schemas.microsoft.com/office/drawing/2014/main" id="{B092939A-4CD2-A573-A9B5-B9D5EA6F6B0F}"/>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42" name="Organigramme : Connecteur 41">
            <a:extLst>
              <a:ext uri="{FF2B5EF4-FFF2-40B4-BE49-F238E27FC236}">
                <a16:creationId xmlns:a16="http://schemas.microsoft.com/office/drawing/2014/main" id="{6A677787-1C67-6D79-D9EA-EFB7012ECB44}"/>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43" name="Organigramme : Connecteur 42">
            <a:extLst>
              <a:ext uri="{FF2B5EF4-FFF2-40B4-BE49-F238E27FC236}">
                <a16:creationId xmlns:a16="http://schemas.microsoft.com/office/drawing/2014/main" id="{5255BDE1-6185-8B95-12AC-3E9073506816}"/>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44" name="Organigramme : Connecteur 43">
            <a:extLst>
              <a:ext uri="{FF2B5EF4-FFF2-40B4-BE49-F238E27FC236}">
                <a16:creationId xmlns:a16="http://schemas.microsoft.com/office/drawing/2014/main" id="{F5651172-A708-7EFF-E0DB-15CF15073EF0}"/>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5" name="Organigramme : Terminateur 44">
            <a:extLst>
              <a:ext uri="{FF2B5EF4-FFF2-40B4-BE49-F238E27FC236}">
                <a16:creationId xmlns:a16="http://schemas.microsoft.com/office/drawing/2014/main" id="{C08C81E4-BDEC-F288-CF12-6B825D94B218}"/>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pic>
        <p:nvPicPr>
          <p:cNvPr id="46" name="Image 45">
            <a:extLst>
              <a:ext uri="{FF2B5EF4-FFF2-40B4-BE49-F238E27FC236}">
                <a16:creationId xmlns:a16="http://schemas.microsoft.com/office/drawing/2014/main" id="{74397A58-0E98-DD8F-825C-C1F8D3B9F22C}"/>
              </a:ext>
            </a:extLst>
          </p:cNvPr>
          <p:cNvPicPr>
            <a:picLocks/>
          </p:cNvPicPr>
          <p:nvPr/>
        </p:nvPicPr>
        <p:blipFill>
          <a:blip r:embed="rId6"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102118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8BDD-E145-620C-C5D0-D917A9705AF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5F825BC1-53F9-F22F-3E08-8531AD22167A}"/>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EC2EB668-470D-0D33-548A-24FE9D3559DF}"/>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CB7E0BC5-B44D-7188-F32A-EF4ADA8A7397}"/>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72F1D2E0-AB6D-16B6-43F4-AC1EA308DE5A}"/>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9784EA49-CD23-543E-8067-816506225EA4}"/>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DEED354B-71C8-FA53-C213-9053157CF925}"/>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5A0D9695-CD53-320F-2470-973C38F7CCBB}"/>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430AE747-B016-D756-6D6C-7022AD152B37}"/>
              </a:ext>
            </a:extLst>
          </p:cNvPr>
          <p:cNvSpPr txBox="1"/>
          <p:nvPr/>
        </p:nvSpPr>
        <p:spPr>
          <a:xfrm>
            <a:off x="1374372" y="3589575"/>
            <a:ext cx="5178828"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séquence pour l’authentification</a:t>
            </a:r>
          </a:p>
        </p:txBody>
      </p:sp>
      <p:sp>
        <p:nvSpPr>
          <p:cNvPr id="20" name="AutoShape 5">
            <a:extLst>
              <a:ext uri="{FF2B5EF4-FFF2-40B4-BE49-F238E27FC236}">
                <a16:creationId xmlns:a16="http://schemas.microsoft.com/office/drawing/2014/main" id="{B2BA4A4C-332D-6A29-E2A7-F057788FBCDB}"/>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23" name="ZoneTexte 22">
            <a:extLst>
              <a:ext uri="{FF2B5EF4-FFF2-40B4-BE49-F238E27FC236}">
                <a16:creationId xmlns:a16="http://schemas.microsoft.com/office/drawing/2014/main" id="{F4FDD91C-6AC6-2BBA-F46E-55BA592F1BC0}"/>
              </a:ext>
            </a:extLst>
          </p:cNvPr>
          <p:cNvSpPr txBox="1"/>
          <p:nvPr/>
        </p:nvSpPr>
        <p:spPr>
          <a:xfrm>
            <a:off x="1299293" y="4620039"/>
            <a:ext cx="5178828" cy="4154984"/>
          </a:xfrm>
          <a:prstGeom prst="rect">
            <a:avLst/>
          </a:prstGeom>
          <a:noFill/>
        </p:spPr>
        <p:txBody>
          <a:bodyPr wrap="square">
            <a:spAutoFit/>
          </a:bodyPr>
          <a:lstStyle/>
          <a:p>
            <a:r>
              <a:rPr lang="fr-FR" sz="2400" dirty="0">
                <a:latin typeface="Bahnschrift Condensed" panose="020B0502040204020203" pitchFamily="34" charset="0"/>
              </a:rPr>
              <a:t>Ce diagramme montre comment un utilisateur se connecte à l'application. C'est un processus simple et sécurisé qui se déroule en quelques étapes :</a:t>
            </a:r>
          </a:p>
          <a:p>
            <a:pPr marL="457200" indent="-457200">
              <a:buFont typeface="+mj-lt"/>
              <a:buAutoNum type="arabicParenR"/>
            </a:pPr>
            <a:r>
              <a:rPr lang="fr-FR" sz="2400" dirty="0">
                <a:latin typeface="Bahnschrift Condensed" panose="020B0502040204020203" pitchFamily="34" charset="0"/>
              </a:rPr>
              <a:t>L'utilisateur entre son email et son mot de passe.</a:t>
            </a:r>
          </a:p>
          <a:p>
            <a:pPr marL="457200" indent="-457200">
              <a:buFont typeface="+mj-lt"/>
              <a:buAutoNum type="arabicParenR"/>
            </a:pPr>
            <a:r>
              <a:rPr lang="fr-FR" sz="2400" dirty="0">
                <a:latin typeface="Bahnschrift Condensed" panose="020B0502040204020203" pitchFamily="34" charset="0"/>
              </a:rPr>
              <a:t>Le système vérifie ces informations dans la base de données.</a:t>
            </a:r>
          </a:p>
          <a:p>
            <a:pPr marL="457200" indent="-457200">
              <a:buFont typeface="+mj-lt"/>
              <a:buAutoNum type="arabicParenR"/>
            </a:pPr>
            <a:r>
              <a:rPr lang="fr-FR" sz="2400" dirty="0">
                <a:latin typeface="Bahnschrift Condensed" panose="020B0502040204020203" pitchFamily="34" charset="0"/>
              </a:rPr>
              <a:t>Si les identifiants sont corrects, l'utilisateur est connecté. Sinon, un message d'erreur s'affiche.</a:t>
            </a:r>
          </a:p>
        </p:txBody>
      </p:sp>
      <p:pic>
        <p:nvPicPr>
          <p:cNvPr id="3" name="Image 2">
            <a:extLst>
              <a:ext uri="{FF2B5EF4-FFF2-40B4-BE49-F238E27FC236}">
                <a16:creationId xmlns:a16="http://schemas.microsoft.com/office/drawing/2014/main" id="{4C21084E-0A3D-7CA7-E023-8880332A4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932" y="3589576"/>
            <a:ext cx="10016726" cy="4916560"/>
          </a:xfrm>
          <a:prstGeom prst="rect">
            <a:avLst/>
          </a:prstGeom>
        </p:spPr>
      </p:pic>
      <p:grpSp>
        <p:nvGrpSpPr>
          <p:cNvPr id="5" name="Group 9">
            <a:extLst>
              <a:ext uri="{FF2B5EF4-FFF2-40B4-BE49-F238E27FC236}">
                <a16:creationId xmlns:a16="http://schemas.microsoft.com/office/drawing/2014/main" id="{78E2ECD4-F5B8-4784-7DF6-C99D8B7BF47B}"/>
              </a:ext>
            </a:extLst>
          </p:cNvPr>
          <p:cNvGrpSpPr/>
          <p:nvPr/>
        </p:nvGrpSpPr>
        <p:grpSpPr>
          <a:xfrm>
            <a:off x="0" y="0"/>
            <a:ext cx="18288000" cy="1312616"/>
            <a:chOff x="0" y="0"/>
            <a:chExt cx="3033995" cy="345710"/>
          </a:xfrm>
        </p:grpSpPr>
        <p:sp>
          <p:nvSpPr>
            <p:cNvPr id="14" name="Freeform 10">
              <a:extLst>
                <a:ext uri="{FF2B5EF4-FFF2-40B4-BE49-F238E27FC236}">
                  <a16:creationId xmlns:a16="http://schemas.microsoft.com/office/drawing/2014/main" id="{53819B7D-D02C-C14E-87BD-D7F80B9D75C5}"/>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15" name="TextBox 11">
              <a:extLst>
                <a:ext uri="{FF2B5EF4-FFF2-40B4-BE49-F238E27FC236}">
                  <a16:creationId xmlns:a16="http://schemas.microsoft.com/office/drawing/2014/main" id="{379C33C2-0005-24E1-0D8D-417F63E82412}"/>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6" name="Organigramme : Terminateur 20">
            <a:extLst>
              <a:ext uri="{FF2B5EF4-FFF2-40B4-BE49-F238E27FC236}">
                <a16:creationId xmlns:a16="http://schemas.microsoft.com/office/drawing/2014/main" id="{B67B6FBD-7D9C-CFB1-97FB-8B6B09C36047}"/>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8" name="Freeform 7">
            <a:extLst>
              <a:ext uri="{FF2B5EF4-FFF2-40B4-BE49-F238E27FC236}">
                <a16:creationId xmlns:a16="http://schemas.microsoft.com/office/drawing/2014/main" id="{83C517C7-9FF6-BFF5-76C1-9435ADC04C8C}"/>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22" name="ZoneTexte 21">
            <a:extLst>
              <a:ext uri="{FF2B5EF4-FFF2-40B4-BE49-F238E27FC236}">
                <a16:creationId xmlns:a16="http://schemas.microsoft.com/office/drawing/2014/main" id="{B02CC5BF-0539-E7BB-245F-98500EEB1333}"/>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31" name="Organigramme : Connecteur 30">
            <a:extLst>
              <a:ext uri="{FF2B5EF4-FFF2-40B4-BE49-F238E27FC236}">
                <a16:creationId xmlns:a16="http://schemas.microsoft.com/office/drawing/2014/main" id="{09AB9092-B612-AF0D-F030-95DB66B773DF}"/>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2" name="Organigramme : Connecteur 31">
            <a:extLst>
              <a:ext uri="{FF2B5EF4-FFF2-40B4-BE49-F238E27FC236}">
                <a16:creationId xmlns:a16="http://schemas.microsoft.com/office/drawing/2014/main" id="{CAB9B2EC-A0F3-E064-FADB-539259502CE5}"/>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3" name="Organigramme : Connecteur 32">
            <a:extLst>
              <a:ext uri="{FF2B5EF4-FFF2-40B4-BE49-F238E27FC236}">
                <a16:creationId xmlns:a16="http://schemas.microsoft.com/office/drawing/2014/main" id="{7BCD1174-1F71-D84C-5E18-B93810E7DC3F}"/>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8F21F174-96EB-3E71-E76C-90A5E7525052}"/>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5" name="Organigramme : Connecteur 34">
            <a:extLst>
              <a:ext uri="{FF2B5EF4-FFF2-40B4-BE49-F238E27FC236}">
                <a16:creationId xmlns:a16="http://schemas.microsoft.com/office/drawing/2014/main" id="{4634CE58-43BC-44F6-E1D2-C5E076109B91}"/>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6" name="Organigramme : Connecteur 35">
            <a:extLst>
              <a:ext uri="{FF2B5EF4-FFF2-40B4-BE49-F238E27FC236}">
                <a16:creationId xmlns:a16="http://schemas.microsoft.com/office/drawing/2014/main" id="{5F37E37F-84C5-CB77-298D-B04A30202A8F}"/>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7" name="Organigramme : Terminateur 36">
            <a:extLst>
              <a:ext uri="{FF2B5EF4-FFF2-40B4-BE49-F238E27FC236}">
                <a16:creationId xmlns:a16="http://schemas.microsoft.com/office/drawing/2014/main" id="{25CD8338-69A8-270B-1D2F-604A61CADD0C}"/>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pic>
        <p:nvPicPr>
          <p:cNvPr id="38" name="Image 37">
            <a:extLst>
              <a:ext uri="{FF2B5EF4-FFF2-40B4-BE49-F238E27FC236}">
                <a16:creationId xmlns:a16="http://schemas.microsoft.com/office/drawing/2014/main" id="{67BDB88A-A249-E98B-E7AE-8797F1101E49}"/>
              </a:ext>
            </a:extLst>
          </p:cNvPr>
          <p:cNvPicPr>
            <a:picLocks/>
          </p:cNvPicPr>
          <p:nvPr/>
        </p:nvPicPr>
        <p:blipFill>
          <a:blip r:embed="rId6"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312722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animEffect transition="in" filter="fade">
                                      <p:cBhvr>
                                        <p:cTn id="25" dur="500"/>
                                        <p:tgtEl>
                                          <p:spTgt spid="23">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3">
                                            <p:txEl>
                                              <p:pRg st="3" end="3"/>
                                            </p:txEl>
                                          </p:spTgt>
                                        </p:tgtEl>
                                        <p:attrNameLst>
                                          <p:attrName>style.visibility</p:attrName>
                                        </p:attrNameLst>
                                      </p:cBhvr>
                                      <p:to>
                                        <p:strVal val="visible"/>
                                      </p:to>
                                    </p:set>
                                    <p:animEffect transition="in" filter="fade">
                                      <p:cBhvr>
                                        <p:cTn id="29"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C1ED2-BAF9-471B-C574-24EE4E1959C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C07B3A2F-5330-57F3-623B-F10AA7BEF1BB}"/>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7B37200F-807D-9D03-4BAA-7EE44AF5B89A}"/>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55F25F9E-230C-B595-8B46-2759D12DE39B}"/>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5B2CC41A-F220-30B3-CDF2-B7BF8AC9919F}"/>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EE7CC377-B766-A966-0DE3-64BA5AEADD36}"/>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8DC04744-8CE0-12CF-C6E7-545ED23B21C1}"/>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469E3D25-1A9C-3BA6-E05C-0FBA787BC98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D1808432-B584-CEE4-609E-B33570670CA2}"/>
              </a:ext>
            </a:extLst>
          </p:cNvPr>
          <p:cNvSpPr txBox="1"/>
          <p:nvPr/>
        </p:nvSpPr>
        <p:spPr>
          <a:xfrm>
            <a:off x="1232815" y="3188339"/>
            <a:ext cx="5785681" cy="830997"/>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Séquence pour l’ajout et ma consultation d’un courrier</a:t>
            </a:r>
          </a:p>
        </p:txBody>
      </p:sp>
      <p:sp>
        <p:nvSpPr>
          <p:cNvPr id="20" name="AutoShape 5">
            <a:extLst>
              <a:ext uri="{FF2B5EF4-FFF2-40B4-BE49-F238E27FC236}">
                <a16:creationId xmlns:a16="http://schemas.microsoft.com/office/drawing/2014/main" id="{706ACDFE-CFD0-1419-21E8-24E88913B3B6}"/>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23" name="ZoneTexte 22">
            <a:extLst>
              <a:ext uri="{FF2B5EF4-FFF2-40B4-BE49-F238E27FC236}">
                <a16:creationId xmlns:a16="http://schemas.microsoft.com/office/drawing/2014/main" id="{5F1C3A13-BF20-6DD0-A181-50C65F246026}"/>
              </a:ext>
            </a:extLst>
          </p:cNvPr>
          <p:cNvSpPr txBox="1"/>
          <p:nvPr/>
        </p:nvSpPr>
        <p:spPr>
          <a:xfrm>
            <a:off x="1212128" y="4507560"/>
            <a:ext cx="5341072" cy="4893647"/>
          </a:xfrm>
          <a:prstGeom prst="rect">
            <a:avLst/>
          </a:prstGeom>
          <a:noFill/>
        </p:spPr>
        <p:txBody>
          <a:bodyPr wrap="square">
            <a:spAutoFit/>
          </a:bodyPr>
          <a:lstStyle/>
          <a:p>
            <a:r>
              <a:rPr lang="fr-FR" sz="2400" dirty="0">
                <a:latin typeface="Bahnschrift Condensed" panose="020B0502040204020203" pitchFamily="34" charset="0"/>
              </a:rPr>
              <a:t>Ce diagramme explique le cœur de notre système : la classification automatique d'un courrier grâce à l'intelligence artificielle.</a:t>
            </a:r>
          </a:p>
          <a:p>
            <a:r>
              <a:rPr lang="fr-FR" sz="2400" dirty="0">
                <a:latin typeface="Bahnschrift Condensed" panose="020B0502040204020203" pitchFamily="34" charset="0"/>
              </a:rPr>
              <a:t>Voici les étapes clés :</a:t>
            </a:r>
          </a:p>
          <a:p>
            <a:pPr marL="457200" indent="-457200">
              <a:buFont typeface="+mj-lt"/>
              <a:buAutoNum type="arabicParenR"/>
            </a:pPr>
            <a:r>
              <a:rPr lang="fr-FR" sz="2400" dirty="0">
                <a:latin typeface="Bahnschrift Condensed" panose="020B0502040204020203" pitchFamily="34" charset="0"/>
              </a:rPr>
              <a:t>Quand un utilisateur ajoute un courrier, le système lance l'analyse.</a:t>
            </a:r>
          </a:p>
          <a:p>
            <a:pPr marL="457200" indent="-457200">
              <a:buFont typeface="+mj-lt"/>
              <a:buAutoNum type="arabicParenR"/>
            </a:pPr>
            <a:r>
              <a:rPr lang="fr-FR" sz="2400" dirty="0">
                <a:latin typeface="Bahnschrift Condensed" panose="020B0502040204020203" pitchFamily="34" charset="0"/>
              </a:rPr>
              <a:t>Le module d'IA analyse le texte pour identifier le type de courrier.</a:t>
            </a:r>
          </a:p>
          <a:p>
            <a:pPr marL="457200" indent="-457200">
              <a:buFont typeface="+mj-lt"/>
              <a:buAutoNum type="arabicParenR"/>
            </a:pPr>
            <a:r>
              <a:rPr lang="fr-FR" sz="2400" dirty="0">
                <a:latin typeface="Bahnschrift Condensed" panose="020B0502040204020203" pitchFamily="34" charset="0"/>
              </a:rPr>
              <a:t>Le résultat de la classification est ensuite enregistré en base de données.</a:t>
            </a:r>
          </a:p>
          <a:p>
            <a:pPr marL="457200" indent="-457200">
              <a:buFont typeface="+mj-lt"/>
              <a:buAutoNum type="arabicParenR"/>
            </a:pPr>
            <a:r>
              <a:rPr lang="fr-FR" sz="2400" dirty="0">
                <a:latin typeface="Bahnschrift Condensed" panose="020B0502040204020203" pitchFamily="34" charset="0"/>
              </a:rPr>
              <a:t>Enfin, la catégorie du courrier (par exemple "Demande de congé", "Rapport médical") est affichée à l'utilisateur.</a:t>
            </a:r>
          </a:p>
        </p:txBody>
      </p:sp>
      <p:pic>
        <p:nvPicPr>
          <p:cNvPr id="34" name="Image 33">
            <a:extLst>
              <a:ext uri="{FF2B5EF4-FFF2-40B4-BE49-F238E27FC236}">
                <a16:creationId xmlns:a16="http://schemas.microsoft.com/office/drawing/2014/main" id="{2DCA6B2D-8749-0CD0-2148-C5290A5E4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871" y="3575582"/>
            <a:ext cx="10286196" cy="5239048"/>
          </a:xfrm>
          <a:prstGeom prst="rect">
            <a:avLst/>
          </a:prstGeom>
        </p:spPr>
      </p:pic>
      <p:grpSp>
        <p:nvGrpSpPr>
          <p:cNvPr id="35" name="Group 9">
            <a:extLst>
              <a:ext uri="{FF2B5EF4-FFF2-40B4-BE49-F238E27FC236}">
                <a16:creationId xmlns:a16="http://schemas.microsoft.com/office/drawing/2014/main" id="{8A5A3758-48C5-F512-C7A3-204CAE9F22C5}"/>
              </a:ext>
            </a:extLst>
          </p:cNvPr>
          <p:cNvGrpSpPr/>
          <p:nvPr/>
        </p:nvGrpSpPr>
        <p:grpSpPr>
          <a:xfrm>
            <a:off x="0" y="0"/>
            <a:ext cx="18288000" cy="1312616"/>
            <a:chOff x="0" y="0"/>
            <a:chExt cx="3033995" cy="345710"/>
          </a:xfrm>
        </p:grpSpPr>
        <p:sp>
          <p:nvSpPr>
            <p:cNvPr id="36" name="Freeform 10">
              <a:extLst>
                <a:ext uri="{FF2B5EF4-FFF2-40B4-BE49-F238E27FC236}">
                  <a16:creationId xmlns:a16="http://schemas.microsoft.com/office/drawing/2014/main" id="{8A1F62DF-AB4B-4DBD-FE8E-FEE617C078C8}"/>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7" name="TextBox 11">
              <a:extLst>
                <a:ext uri="{FF2B5EF4-FFF2-40B4-BE49-F238E27FC236}">
                  <a16:creationId xmlns:a16="http://schemas.microsoft.com/office/drawing/2014/main" id="{10F9D8A9-1A79-B6BA-4C0E-722A871BE704}"/>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8" name="Organigramme : Terminateur 20">
            <a:extLst>
              <a:ext uri="{FF2B5EF4-FFF2-40B4-BE49-F238E27FC236}">
                <a16:creationId xmlns:a16="http://schemas.microsoft.com/office/drawing/2014/main" id="{19958F09-7E7C-11B7-5EF0-A86B956F5277}"/>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9" name="Freeform 7">
            <a:extLst>
              <a:ext uri="{FF2B5EF4-FFF2-40B4-BE49-F238E27FC236}">
                <a16:creationId xmlns:a16="http://schemas.microsoft.com/office/drawing/2014/main" id="{93D20F9B-F1CC-A6E0-4A87-18B0ECECFCA6}"/>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40" name="ZoneTexte 39">
            <a:extLst>
              <a:ext uri="{FF2B5EF4-FFF2-40B4-BE49-F238E27FC236}">
                <a16:creationId xmlns:a16="http://schemas.microsoft.com/office/drawing/2014/main" id="{F42FA95E-6552-FE44-4562-410618C2F9EA}"/>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41" name="Organigramme : Connecteur 40">
            <a:extLst>
              <a:ext uri="{FF2B5EF4-FFF2-40B4-BE49-F238E27FC236}">
                <a16:creationId xmlns:a16="http://schemas.microsoft.com/office/drawing/2014/main" id="{9C9BB67C-F136-A5B1-BFF9-B64377BE3E7A}"/>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42" name="Organigramme : Connecteur 41">
            <a:extLst>
              <a:ext uri="{FF2B5EF4-FFF2-40B4-BE49-F238E27FC236}">
                <a16:creationId xmlns:a16="http://schemas.microsoft.com/office/drawing/2014/main" id="{F9C6640F-FCF0-9E8A-B0E0-58C5B5422135}"/>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43" name="Organigramme : Connecteur 42">
            <a:extLst>
              <a:ext uri="{FF2B5EF4-FFF2-40B4-BE49-F238E27FC236}">
                <a16:creationId xmlns:a16="http://schemas.microsoft.com/office/drawing/2014/main" id="{58AAF8A1-32DC-0607-00C1-43FEA98BA5C0}"/>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44" name="Organigramme : Connecteur 43">
            <a:extLst>
              <a:ext uri="{FF2B5EF4-FFF2-40B4-BE49-F238E27FC236}">
                <a16:creationId xmlns:a16="http://schemas.microsoft.com/office/drawing/2014/main" id="{75B12DCA-0684-33F8-BBFA-B959B4D539B4}"/>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45" name="Organigramme : Connecteur 44">
            <a:extLst>
              <a:ext uri="{FF2B5EF4-FFF2-40B4-BE49-F238E27FC236}">
                <a16:creationId xmlns:a16="http://schemas.microsoft.com/office/drawing/2014/main" id="{DE5D36CE-7252-7BF5-E051-725E2B5D2E21}"/>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46" name="Organigramme : Connecteur 45">
            <a:extLst>
              <a:ext uri="{FF2B5EF4-FFF2-40B4-BE49-F238E27FC236}">
                <a16:creationId xmlns:a16="http://schemas.microsoft.com/office/drawing/2014/main" id="{177CA9BB-C3D2-A4E6-F703-FE320F4586BF}"/>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7" name="Organigramme : Terminateur 46">
            <a:extLst>
              <a:ext uri="{FF2B5EF4-FFF2-40B4-BE49-F238E27FC236}">
                <a16:creationId xmlns:a16="http://schemas.microsoft.com/office/drawing/2014/main" id="{690E538D-97BB-9AED-85E2-4100EE03F9AF}"/>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pic>
        <p:nvPicPr>
          <p:cNvPr id="48" name="Image 47">
            <a:extLst>
              <a:ext uri="{FF2B5EF4-FFF2-40B4-BE49-F238E27FC236}">
                <a16:creationId xmlns:a16="http://schemas.microsoft.com/office/drawing/2014/main" id="{94727D75-CD8F-26AF-7E58-609491A24717}"/>
              </a:ext>
            </a:extLst>
          </p:cNvPr>
          <p:cNvPicPr>
            <a:picLocks/>
          </p:cNvPicPr>
          <p:nvPr/>
        </p:nvPicPr>
        <p:blipFill>
          <a:blip r:embed="rId6"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12859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xEl>
                                              <p:pRg st="2" end="2"/>
                                            </p:txEl>
                                          </p:spTgt>
                                        </p:tgtEl>
                                        <p:attrNameLst>
                                          <p:attrName>style.visibility</p:attrName>
                                        </p:attrNameLst>
                                      </p:cBhvr>
                                      <p:to>
                                        <p:strVal val="visible"/>
                                      </p:to>
                                    </p:set>
                                    <p:animEffect transition="in" filter="fade">
                                      <p:cBhvr>
                                        <p:cTn id="24" dur="500"/>
                                        <p:tgtEl>
                                          <p:spTgt spid="23">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500"/>
                                        <p:tgtEl>
                                          <p:spTgt spid="23">
                                            <p:txEl>
                                              <p:pRg st="3" end="3"/>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3">
                                            <p:txEl>
                                              <p:pRg st="5" end="5"/>
                                            </p:txEl>
                                          </p:spTgt>
                                        </p:tgtEl>
                                        <p:attrNameLst>
                                          <p:attrName>style.visibility</p:attrName>
                                        </p:attrNameLst>
                                      </p:cBhvr>
                                      <p:to>
                                        <p:strVal val="visible"/>
                                      </p:to>
                                    </p:set>
                                    <p:animEffect transition="in" filter="fade">
                                      <p:cBhvr>
                                        <p:cTn id="36" dur="5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95806-733B-1DC6-EF6C-5AF78074F651}"/>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1860CB20-583E-7F70-9577-E3BD28AE29C0}"/>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C0D45185-3583-FCB4-E82D-2C3B2C7DFB84}"/>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37BAB15D-FEC0-AF48-DD2D-A0F54B948725}"/>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CONCEPTION</a:t>
            </a:r>
          </a:p>
        </p:txBody>
      </p:sp>
      <p:sp>
        <p:nvSpPr>
          <p:cNvPr id="19" name="TextBox 19">
            <a:extLst>
              <a:ext uri="{FF2B5EF4-FFF2-40B4-BE49-F238E27FC236}">
                <a16:creationId xmlns:a16="http://schemas.microsoft.com/office/drawing/2014/main" id="{8ECCB2AC-D682-A00E-A659-ED451871DD4C}"/>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15312729-4E08-29DB-E972-B41BDF06A5DE}"/>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BA73DB07-6C67-3FC5-9788-458380E8B22A}"/>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CFA313BA-0AD2-F022-5CAF-BB7FD6A72D3E}"/>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 name="ZoneTexte 3">
            <a:extLst>
              <a:ext uri="{FF2B5EF4-FFF2-40B4-BE49-F238E27FC236}">
                <a16:creationId xmlns:a16="http://schemas.microsoft.com/office/drawing/2014/main" id="{89B01F10-19B3-B671-081E-E9F315CE9720}"/>
              </a:ext>
            </a:extLst>
          </p:cNvPr>
          <p:cNvSpPr txBox="1"/>
          <p:nvPr/>
        </p:nvSpPr>
        <p:spPr>
          <a:xfrm>
            <a:off x="1477469" y="3296057"/>
            <a:ext cx="4856113" cy="830997"/>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Diagramme de Séquence pour l’ajout et ma consultation d’un courrier</a:t>
            </a:r>
          </a:p>
        </p:txBody>
      </p:sp>
      <p:sp>
        <p:nvSpPr>
          <p:cNvPr id="20" name="AutoShape 5">
            <a:extLst>
              <a:ext uri="{FF2B5EF4-FFF2-40B4-BE49-F238E27FC236}">
                <a16:creationId xmlns:a16="http://schemas.microsoft.com/office/drawing/2014/main" id="{9342CB53-6B57-2859-6BC1-385553EDC9A6}"/>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23" name="ZoneTexte 22">
            <a:extLst>
              <a:ext uri="{FF2B5EF4-FFF2-40B4-BE49-F238E27FC236}">
                <a16:creationId xmlns:a16="http://schemas.microsoft.com/office/drawing/2014/main" id="{94B9E3C4-9938-0927-3778-7BEF606D6F9F}"/>
              </a:ext>
            </a:extLst>
          </p:cNvPr>
          <p:cNvSpPr txBox="1"/>
          <p:nvPr/>
        </p:nvSpPr>
        <p:spPr>
          <a:xfrm>
            <a:off x="1374372" y="4507560"/>
            <a:ext cx="5178828" cy="4893647"/>
          </a:xfrm>
          <a:prstGeom prst="rect">
            <a:avLst/>
          </a:prstGeom>
          <a:noFill/>
        </p:spPr>
        <p:txBody>
          <a:bodyPr wrap="square">
            <a:spAutoFit/>
          </a:bodyPr>
          <a:lstStyle/>
          <a:p>
            <a:r>
              <a:rPr lang="fr-FR" sz="2400" dirty="0">
                <a:latin typeface="Bahnschrift Condensed" panose="020B0502040204020203" pitchFamily="34" charset="0"/>
              </a:rPr>
              <a:t>Ce diagramme montre comment notre intelligence artificielle lit le contenu d'un PDF pour en extraire les informations importantes.</a:t>
            </a:r>
          </a:p>
          <a:p>
            <a:r>
              <a:rPr lang="fr-FR" sz="2400" dirty="0">
                <a:latin typeface="Bahnschrift Condensed" panose="020B0502040204020203" pitchFamily="34" charset="0"/>
              </a:rPr>
              <a:t>Voici les étapes :</a:t>
            </a:r>
          </a:p>
          <a:p>
            <a:pPr marL="457200" indent="-457200">
              <a:buFont typeface="+mj-lt"/>
              <a:buAutoNum type="arabicParenR"/>
            </a:pPr>
            <a:r>
              <a:rPr lang="fr-FR" sz="2400" dirty="0">
                <a:latin typeface="Bahnschrift Condensed" panose="020B0502040204020203" pitchFamily="34" charset="0"/>
              </a:rPr>
              <a:t>Après l'ajout d'un nouveau courrier, le processus d'extraction est lancé.</a:t>
            </a:r>
          </a:p>
          <a:p>
            <a:pPr marL="457200" indent="-457200">
              <a:buFont typeface="+mj-lt"/>
              <a:buAutoNum type="arabicParenR"/>
            </a:pPr>
            <a:r>
              <a:rPr lang="fr-FR" sz="2400" dirty="0">
                <a:latin typeface="Bahnschrift Condensed" panose="020B0502040204020203" pitchFamily="34" charset="0"/>
              </a:rPr>
              <a:t>Le module d'IA analyse le PDF pour trouver les informations clés (nom du patient, dates, objet, etc.).</a:t>
            </a:r>
          </a:p>
          <a:p>
            <a:pPr marL="457200" indent="-457200">
              <a:buFont typeface="+mj-lt"/>
              <a:buAutoNum type="arabicParenR"/>
            </a:pPr>
            <a:r>
              <a:rPr lang="fr-FR" sz="2400" dirty="0">
                <a:latin typeface="Bahnschrift Condensed" panose="020B0502040204020203" pitchFamily="34" charset="0"/>
              </a:rPr>
              <a:t>Les informations trouvées sont ensuite enregistrées dans la base de données.</a:t>
            </a:r>
          </a:p>
          <a:p>
            <a:pPr marL="457200" indent="-457200">
              <a:buFont typeface="+mj-lt"/>
              <a:buAutoNum type="arabicParenR"/>
            </a:pPr>
            <a:r>
              <a:rPr lang="fr-FR" sz="2400" dirty="0">
                <a:latin typeface="Bahnschrift Condensed" panose="020B0502040204020203" pitchFamily="34" charset="0"/>
              </a:rPr>
              <a:t>L'utilisateur reçoit une confirmation que les informations ont bien été enregistrées.</a:t>
            </a:r>
          </a:p>
        </p:txBody>
      </p:sp>
      <p:pic>
        <p:nvPicPr>
          <p:cNvPr id="3" name="Image 2">
            <a:extLst>
              <a:ext uri="{FF2B5EF4-FFF2-40B4-BE49-F238E27FC236}">
                <a16:creationId xmlns:a16="http://schemas.microsoft.com/office/drawing/2014/main" id="{9013719F-D45E-3812-3687-4017A1DBD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853" y="3432115"/>
            <a:ext cx="9835484" cy="5298637"/>
          </a:xfrm>
          <a:prstGeom prst="rect">
            <a:avLst/>
          </a:prstGeom>
        </p:spPr>
      </p:pic>
      <p:grpSp>
        <p:nvGrpSpPr>
          <p:cNvPr id="5" name="Group 9">
            <a:extLst>
              <a:ext uri="{FF2B5EF4-FFF2-40B4-BE49-F238E27FC236}">
                <a16:creationId xmlns:a16="http://schemas.microsoft.com/office/drawing/2014/main" id="{3C1617CF-B8EF-9739-F432-CBB47E8C6DDE}"/>
              </a:ext>
            </a:extLst>
          </p:cNvPr>
          <p:cNvGrpSpPr/>
          <p:nvPr/>
        </p:nvGrpSpPr>
        <p:grpSpPr>
          <a:xfrm>
            <a:off x="0" y="0"/>
            <a:ext cx="18288000" cy="1312616"/>
            <a:chOff x="0" y="0"/>
            <a:chExt cx="3033995" cy="345710"/>
          </a:xfrm>
        </p:grpSpPr>
        <p:sp>
          <p:nvSpPr>
            <p:cNvPr id="14" name="Freeform 10">
              <a:extLst>
                <a:ext uri="{FF2B5EF4-FFF2-40B4-BE49-F238E27FC236}">
                  <a16:creationId xmlns:a16="http://schemas.microsoft.com/office/drawing/2014/main" id="{5D13BD38-F020-6546-0C32-BF777628F03B}"/>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15" name="TextBox 11">
              <a:extLst>
                <a:ext uri="{FF2B5EF4-FFF2-40B4-BE49-F238E27FC236}">
                  <a16:creationId xmlns:a16="http://schemas.microsoft.com/office/drawing/2014/main" id="{5962DDA5-E8C6-EDD8-65E0-66F51FAD9928}"/>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6" name="Organigramme : Terminateur 20">
            <a:extLst>
              <a:ext uri="{FF2B5EF4-FFF2-40B4-BE49-F238E27FC236}">
                <a16:creationId xmlns:a16="http://schemas.microsoft.com/office/drawing/2014/main" id="{709CD738-60AE-ABF3-3224-A58A47378BBA}"/>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8" name="Freeform 7">
            <a:extLst>
              <a:ext uri="{FF2B5EF4-FFF2-40B4-BE49-F238E27FC236}">
                <a16:creationId xmlns:a16="http://schemas.microsoft.com/office/drawing/2014/main" id="{4E65B70A-91CE-0518-05D3-0AA310AF9C0B}"/>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22" name="ZoneTexte 21">
            <a:extLst>
              <a:ext uri="{FF2B5EF4-FFF2-40B4-BE49-F238E27FC236}">
                <a16:creationId xmlns:a16="http://schemas.microsoft.com/office/drawing/2014/main" id="{C73DA964-2150-911E-9B36-C321A93F03D1}"/>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31" name="Organigramme : Connecteur 30">
            <a:extLst>
              <a:ext uri="{FF2B5EF4-FFF2-40B4-BE49-F238E27FC236}">
                <a16:creationId xmlns:a16="http://schemas.microsoft.com/office/drawing/2014/main" id="{220770DF-C1FE-5446-0048-151C341BE052}"/>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2" name="Organigramme : Connecteur 31">
            <a:extLst>
              <a:ext uri="{FF2B5EF4-FFF2-40B4-BE49-F238E27FC236}">
                <a16:creationId xmlns:a16="http://schemas.microsoft.com/office/drawing/2014/main" id="{3DE42068-E375-C6BD-8B7A-8B54426B0D0D}"/>
              </a:ext>
            </a:extLst>
          </p:cNvPr>
          <p:cNvSpPr/>
          <p:nvPr/>
        </p:nvSpPr>
        <p:spPr>
          <a:xfrm>
            <a:off x="5918661" y="24097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3" name="Organigramme : Connecteur 32">
            <a:extLst>
              <a:ext uri="{FF2B5EF4-FFF2-40B4-BE49-F238E27FC236}">
                <a16:creationId xmlns:a16="http://schemas.microsoft.com/office/drawing/2014/main" id="{3D925BD1-CB1B-8E62-02DE-CA723733DFB5}"/>
              </a:ext>
            </a:extLst>
          </p:cNvPr>
          <p:cNvSpPr/>
          <p:nvPr/>
        </p:nvSpPr>
        <p:spPr>
          <a:xfrm>
            <a:off x="9682034"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FCEF7E4E-6129-CB33-D3FC-431645967CC6}"/>
              </a:ext>
            </a:extLst>
          </p:cNvPr>
          <p:cNvSpPr/>
          <p:nvPr/>
        </p:nvSpPr>
        <p:spPr>
          <a:xfrm>
            <a:off x="11054156" y="203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5" name="Organigramme : Connecteur 34">
            <a:extLst>
              <a:ext uri="{FF2B5EF4-FFF2-40B4-BE49-F238E27FC236}">
                <a16:creationId xmlns:a16="http://schemas.microsoft.com/office/drawing/2014/main" id="{3671AC9D-0ECE-58CD-E04D-C4DA6FB6E644}"/>
              </a:ext>
            </a:extLst>
          </p:cNvPr>
          <p:cNvSpPr/>
          <p:nvPr/>
        </p:nvSpPr>
        <p:spPr>
          <a:xfrm>
            <a:off x="12344400"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6" name="Organigramme : Connecteur 35">
            <a:extLst>
              <a:ext uri="{FF2B5EF4-FFF2-40B4-BE49-F238E27FC236}">
                <a16:creationId xmlns:a16="http://schemas.microsoft.com/office/drawing/2014/main" id="{08D7D01B-6982-0131-B243-994B20E80EDF}"/>
              </a:ext>
            </a:extLst>
          </p:cNvPr>
          <p:cNvSpPr/>
          <p:nvPr/>
        </p:nvSpPr>
        <p:spPr>
          <a:xfrm>
            <a:off x="13591049" y="22792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7" name="Organigramme : Terminateur 36">
            <a:extLst>
              <a:ext uri="{FF2B5EF4-FFF2-40B4-BE49-F238E27FC236}">
                <a16:creationId xmlns:a16="http://schemas.microsoft.com/office/drawing/2014/main" id="{98AE5FC5-026A-FB7E-0562-1E4FC25C7710}"/>
              </a:ext>
            </a:extLst>
          </p:cNvPr>
          <p:cNvSpPr/>
          <p:nvPr/>
        </p:nvSpPr>
        <p:spPr>
          <a:xfrm>
            <a:off x="7262704" y="248387"/>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CONCEPTION</a:t>
            </a:r>
            <a:endParaRPr lang="fr-FR" sz="2400" b="1" dirty="0">
              <a:effectLst>
                <a:outerShdw blurRad="38100" dist="38100" dir="2700000" algn="tl">
                  <a:srgbClr val="000000">
                    <a:alpha val="43137"/>
                  </a:srgbClr>
                </a:outerShdw>
              </a:effectLst>
              <a:latin typeface="Bahnschrift Condensed" panose="020B0502040204020203" pitchFamily="34" charset="0"/>
            </a:endParaRPr>
          </a:p>
        </p:txBody>
      </p:sp>
      <p:pic>
        <p:nvPicPr>
          <p:cNvPr id="38" name="Image 37">
            <a:extLst>
              <a:ext uri="{FF2B5EF4-FFF2-40B4-BE49-F238E27FC236}">
                <a16:creationId xmlns:a16="http://schemas.microsoft.com/office/drawing/2014/main" id="{6467AD0C-7FC2-B070-C4E4-CCFB7A3B3DFF}"/>
              </a:ext>
            </a:extLst>
          </p:cNvPr>
          <p:cNvPicPr>
            <a:picLocks/>
          </p:cNvPicPr>
          <p:nvPr/>
        </p:nvPicPr>
        <p:blipFill>
          <a:blip r:embed="rId6"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167280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xEl>
                                              <p:pRg st="2" end="2"/>
                                            </p:txEl>
                                          </p:spTgt>
                                        </p:tgtEl>
                                        <p:attrNameLst>
                                          <p:attrName>style.visibility</p:attrName>
                                        </p:attrNameLst>
                                      </p:cBhvr>
                                      <p:to>
                                        <p:strVal val="visible"/>
                                      </p:to>
                                    </p:set>
                                    <p:animEffect transition="in" filter="fade">
                                      <p:cBhvr>
                                        <p:cTn id="24" dur="500"/>
                                        <p:tgtEl>
                                          <p:spTgt spid="23">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500"/>
                                        <p:tgtEl>
                                          <p:spTgt spid="23">
                                            <p:txEl>
                                              <p:pRg st="3" end="3"/>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23">
                                            <p:txEl>
                                              <p:pRg st="5" end="5"/>
                                            </p:txEl>
                                          </p:spTgt>
                                        </p:tgtEl>
                                        <p:attrNameLst>
                                          <p:attrName>style.visibility</p:attrName>
                                        </p:attrNameLst>
                                      </p:cBhvr>
                                      <p:to>
                                        <p:strVal val="visible"/>
                                      </p:to>
                                    </p:set>
                                    <p:animEffect transition="in" filter="fade">
                                      <p:cBhvr>
                                        <p:cTn id="36" dur="5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0" name="Group 10"/>
          <p:cNvGrpSpPr/>
          <p:nvPr/>
        </p:nvGrpSpPr>
        <p:grpSpPr>
          <a:xfrm>
            <a:off x="-10886" y="8643"/>
            <a:ext cx="18288000" cy="1312616"/>
            <a:chOff x="0" y="0"/>
            <a:chExt cx="4816593" cy="345710"/>
          </a:xfrm>
        </p:grpSpPr>
        <p:sp>
          <p:nvSpPr>
            <p:cNvPr id="11" name="Freeform 11"/>
            <p:cNvSpPr/>
            <p:nvPr/>
          </p:nvSpPr>
          <p:spPr>
            <a:xfrm>
              <a:off x="0" y="0"/>
              <a:ext cx="4816592" cy="345710"/>
            </a:xfrm>
            <a:custGeom>
              <a:avLst/>
              <a:gdLst/>
              <a:ahLst/>
              <a:cxnLst/>
              <a:rect l="l" t="t" r="r" b="b"/>
              <a:pathLst>
                <a:path w="4816592" h="345710">
                  <a:moveTo>
                    <a:pt x="0" y="0"/>
                  </a:moveTo>
                  <a:lnTo>
                    <a:pt x="4816592" y="0"/>
                  </a:lnTo>
                  <a:lnTo>
                    <a:pt x="4816592" y="345710"/>
                  </a:lnTo>
                  <a:lnTo>
                    <a:pt x="0" y="345710"/>
                  </a:lnTo>
                  <a:close/>
                </a:path>
              </a:pathLst>
            </a:custGeom>
            <a:solidFill>
              <a:srgbClr val="2B4257"/>
            </a:solidFill>
          </p:spPr>
          <p:txBody>
            <a:bodyPr/>
            <a:lstStyle/>
            <a:p>
              <a:endParaRPr lang="fr-FR" dirty="0"/>
            </a:p>
          </p:txBody>
        </p:sp>
        <p:sp>
          <p:nvSpPr>
            <p:cNvPr id="12" name="TextBox 12"/>
            <p:cNvSpPr txBox="1"/>
            <p:nvPr/>
          </p:nvSpPr>
          <p:spPr>
            <a:xfrm>
              <a:off x="0" y="-38100"/>
              <a:ext cx="4816593" cy="38381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82037" y="-136018"/>
            <a:ext cx="5144209" cy="1204176"/>
          </a:xfrm>
          <a:prstGeom prst="rect">
            <a:avLst/>
          </a:prstGeom>
        </p:spPr>
        <p:txBody>
          <a:bodyPr wrap="square" lIns="0" tIns="0" rIns="0" bIns="0" rtlCol="0" anchor="t">
            <a:spAutoFit/>
          </a:bodyPr>
          <a:lstStyle/>
          <a:p>
            <a:pPr algn="l">
              <a:lnSpc>
                <a:spcPts val="10572"/>
              </a:lnSpc>
            </a:pPr>
            <a:r>
              <a:rPr lang="en-US" sz="4000" spc="-43" dirty="0">
                <a:solidFill>
                  <a:schemeClr val="bg1">
                    <a:lumMod val="85000"/>
                  </a:schemeClr>
                </a:solidFill>
                <a:latin typeface="League Spartan"/>
                <a:ea typeface="League Spartan"/>
                <a:cs typeface="League Spartan"/>
                <a:sym typeface="League Spartan"/>
              </a:rPr>
              <a:t>SOMMAIRE</a:t>
            </a:r>
          </a:p>
        </p:txBody>
      </p:sp>
      <p:sp>
        <p:nvSpPr>
          <p:cNvPr id="40" name="Organigramme : Terminateur 39">
            <a:extLst>
              <a:ext uri="{FF2B5EF4-FFF2-40B4-BE49-F238E27FC236}">
                <a16:creationId xmlns:a16="http://schemas.microsoft.com/office/drawing/2014/main" id="{98C5851B-CDE4-92FC-A299-E3C8AB9088AD}"/>
              </a:ext>
            </a:extLst>
          </p:cNvPr>
          <p:cNvSpPr/>
          <p:nvPr/>
        </p:nvSpPr>
        <p:spPr>
          <a:xfrm>
            <a:off x="3456207" y="2666438"/>
            <a:ext cx="3863879"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INTRODUCTOIN :    </a:t>
            </a:r>
          </a:p>
        </p:txBody>
      </p:sp>
      <p:sp>
        <p:nvSpPr>
          <p:cNvPr id="39" name="Ellipse 38">
            <a:extLst>
              <a:ext uri="{FF2B5EF4-FFF2-40B4-BE49-F238E27FC236}">
                <a16:creationId xmlns:a16="http://schemas.microsoft.com/office/drawing/2014/main" id="{0F7C07E7-F063-B9DF-9FF6-6B4BE587633E}"/>
              </a:ext>
            </a:extLst>
          </p:cNvPr>
          <p:cNvSpPr/>
          <p:nvPr/>
        </p:nvSpPr>
        <p:spPr>
          <a:xfrm>
            <a:off x="3422681" y="2520045"/>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effectLst>
                  <a:outerShdw blurRad="38100" dist="38100" dir="2700000" algn="tl">
                    <a:srgbClr val="000000">
                      <a:alpha val="43137"/>
                    </a:srgbClr>
                  </a:outerShdw>
                </a:effectLst>
                <a:latin typeface="Bahnschrift Condensed" panose="020B0502040204020203" pitchFamily="34" charset="0"/>
              </a:rPr>
              <a:t>1</a:t>
            </a:r>
          </a:p>
        </p:txBody>
      </p:sp>
      <p:sp>
        <p:nvSpPr>
          <p:cNvPr id="51" name="Organigramme : Terminateur 50">
            <a:extLst>
              <a:ext uri="{FF2B5EF4-FFF2-40B4-BE49-F238E27FC236}">
                <a16:creationId xmlns:a16="http://schemas.microsoft.com/office/drawing/2014/main" id="{415CB95B-22AD-0840-4674-E169111323FA}"/>
              </a:ext>
            </a:extLst>
          </p:cNvPr>
          <p:cNvSpPr/>
          <p:nvPr/>
        </p:nvSpPr>
        <p:spPr>
          <a:xfrm>
            <a:off x="3328504" y="4495968"/>
            <a:ext cx="3256300"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CONTEXTE : </a:t>
            </a:r>
          </a:p>
        </p:txBody>
      </p:sp>
      <p:sp>
        <p:nvSpPr>
          <p:cNvPr id="52" name="Ellipse 51">
            <a:extLst>
              <a:ext uri="{FF2B5EF4-FFF2-40B4-BE49-F238E27FC236}">
                <a16:creationId xmlns:a16="http://schemas.microsoft.com/office/drawing/2014/main" id="{51644BE6-C078-9830-1D89-EEBBBE110394}"/>
              </a:ext>
            </a:extLst>
          </p:cNvPr>
          <p:cNvSpPr/>
          <p:nvPr/>
        </p:nvSpPr>
        <p:spPr>
          <a:xfrm>
            <a:off x="2974498" y="4322913"/>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2</a:t>
            </a:r>
          </a:p>
        </p:txBody>
      </p:sp>
      <p:sp>
        <p:nvSpPr>
          <p:cNvPr id="53" name="Organigramme : Terminateur 52">
            <a:extLst>
              <a:ext uri="{FF2B5EF4-FFF2-40B4-BE49-F238E27FC236}">
                <a16:creationId xmlns:a16="http://schemas.microsoft.com/office/drawing/2014/main" id="{5C47AEB3-1AED-27DE-FBCB-D3552AECDA27}"/>
              </a:ext>
            </a:extLst>
          </p:cNvPr>
          <p:cNvSpPr/>
          <p:nvPr/>
        </p:nvSpPr>
        <p:spPr>
          <a:xfrm>
            <a:off x="3692928" y="8261388"/>
            <a:ext cx="5209030"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CHOIX TECHNOLOGIQUE : </a:t>
            </a:r>
          </a:p>
        </p:txBody>
      </p:sp>
      <p:sp>
        <p:nvSpPr>
          <p:cNvPr id="54" name="Ellipse 53">
            <a:extLst>
              <a:ext uri="{FF2B5EF4-FFF2-40B4-BE49-F238E27FC236}">
                <a16:creationId xmlns:a16="http://schemas.microsoft.com/office/drawing/2014/main" id="{B0A754D8-5EC5-FE5C-F2A3-A2AE8E0A6DA9}"/>
              </a:ext>
            </a:extLst>
          </p:cNvPr>
          <p:cNvSpPr/>
          <p:nvPr/>
        </p:nvSpPr>
        <p:spPr>
          <a:xfrm>
            <a:off x="3477326" y="8094649"/>
            <a:ext cx="1436861"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4</a:t>
            </a:r>
          </a:p>
        </p:txBody>
      </p:sp>
      <p:sp>
        <p:nvSpPr>
          <p:cNvPr id="55" name="Organigramme : Terminateur 54">
            <a:extLst>
              <a:ext uri="{FF2B5EF4-FFF2-40B4-BE49-F238E27FC236}">
                <a16:creationId xmlns:a16="http://schemas.microsoft.com/office/drawing/2014/main" id="{E072F76E-BC8B-E000-1F96-F2623B45987B}"/>
              </a:ext>
            </a:extLst>
          </p:cNvPr>
          <p:cNvSpPr/>
          <p:nvPr/>
        </p:nvSpPr>
        <p:spPr>
          <a:xfrm>
            <a:off x="3328504" y="6402723"/>
            <a:ext cx="3863879"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CONCEPTION : </a:t>
            </a:r>
          </a:p>
        </p:txBody>
      </p:sp>
      <p:sp>
        <p:nvSpPr>
          <p:cNvPr id="56" name="Ellipse 55">
            <a:extLst>
              <a:ext uri="{FF2B5EF4-FFF2-40B4-BE49-F238E27FC236}">
                <a16:creationId xmlns:a16="http://schemas.microsoft.com/office/drawing/2014/main" id="{47AB8CB0-F77A-6933-7418-02CCC3899461}"/>
              </a:ext>
            </a:extLst>
          </p:cNvPr>
          <p:cNvSpPr/>
          <p:nvPr/>
        </p:nvSpPr>
        <p:spPr>
          <a:xfrm>
            <a:off x="3098976" y="6261907"/>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3</a:t>
            </a:r>
          </a:p>
        </p:txBody>
      </p:sp>
      <p:sp>
        <p:nvSpPr>
          <p:cNvPr id="57" name="Organigramme : Terminateur 56">
            <a:extLst>
              <a:ext uri="{FF2B5EF4-FFF2-40B4-BE49-F238E27FC236}">
                <a16:creationId xmlns:a16="http://schemas.microsoft.com/office/drawing/2014/main" id="{0C294FA6-C99D-2E3F-E4E5-9D48F1110870}"/>
              </a:ext>
            </a:extLst>
          </p:cNvPr>
          <p:cNvSpPr/>
          <p:nvPr/>
        </p:nvSpPr>
        <p:spPr>
          <a:xfrm>
            <a:off x="9404008" y="2659240"/>
            <a:ext cx="3998758"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RESULTAT FINAL  :</a:t>
            </a:r>
          </a:p>
        </p:txBody>
      </p:sp>
      <p:sp>
        <p:nvSpPr>
          <p:cNvPr id="58" name="Ellipse 57">
            <a:extLst>
              <a:ext uri="{FF2B5EF4-FFF2-40B4-BE49-F238E27FC236}">
                <a16:creationId xmlns:a16="http://schemas.microsoft.com/office/drawing/2014/main" id="{C9AF8D29-40E0-F2EE-9072-62BB32219E03}"/>
              </a:ext>
            </a:extLst>
          </p:cNvPr>
          <p:cNvSpPr/>
          <p:nvPr/>
        </p:nvSpPr>
        <p:spPr>
          <a:xfrm>
            <a:off x="9188407" y="2515473"/>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5</a:t>
            </a:r>
          </a:p>
        </p:txBody>
      </p:sp>
      <p:sp>
        <p:nvSpPr>
          <p:cNvPr id="59" name="Organigramme : Terminateur 58">
            <a:extLst>
              <a:ext uri="{FF2B5EF4-FFF2-40B4-BE49-F238E27FC236}">
                <a16:creationId xmlns:a16="http://schemas.microsoft.com/office/drawing/2014/main" id="{FBAA6A53-ADFD-334D-A917-88839C074FA5}"/>
              </a:ext>
            </a:extLst>
          </p:cNvPr>
          <p:cNvSpPr/>
          <p:nvPr/>
        </p:nvSpPr>
        <p:spPr>
          <a:xfrm>
            <a:off x="9144000" y="4490389"/>
            <a:ext cx="3748595"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PERSPECTIVE : </a:t>
            </a:r>
          </a:p>
        </p:txBody>
      </p:sp>
      <p:sp>
        <p:nvSpPr>
          <p:cNvPr id="60" name="Ellipse 59">
            <a:extLst>
              <a:ext uri="{FF2B5EF4-FFF2-40B4-BE49-F238E27FC236}">
                <a16:creationId xmlns:a16="http://schemas.microsoft.com/office/drawing/2014/main" id="{2D5C51DB-425D-A069-3FA6-47E179368995}"/>
              </a:ext>
            </a:extLst>
          </p:cNvPr>
          <p:cNvSpPr/>
          <p:nvPr/>
        </p:nvSpPr>
        <p:spPr>
          <a:xfrm>
            <a:off x="8901958" y="4326721"/>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6</a:t>
            </a:r>
          </a:p>
        </p:txBody>
      </p:sp>
      <p:sp>
        <p:nvSpPr>
          <p:cNvPr id="61" name="Organigramme : Terminateur 60">
            <a:extLst>
              <a:ext uri="{FF2B5EF4-FFF2-40B4-BE49-F238E27FC236}">
                <a16:creationId xmlns:a16="http://schemas.microsoft.com/office/drawing/2014/main" id="{B6A32DAC-AA27-DAE3-C704-D598C93ABD99}"/>
              </a:ext>
            </a:extLst>
          </p:cNvPr>
          <p:cNvSpPr/>
          <p:nvPr/>
        </p:nvSpPr>
        <p:spPr>
          <a:xfrm>
            <a:off x="9554288" y="6492857"/>
            <a:ext cx="3504755" cy="101988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fr-FR" sz="3200" b="1" dirty="0">
                <a:latin typeface="Bahnschrift Condensed" panose="020B0502040204020203" pitchFamily="34" charset="0"/>
              </a:rPr>
              <a:t>CONCLUSION :</a:t>
            </a:r>
          </a:p>
        </p:txBody>
      </p:sp>
      <p:sp>
        <p:nvSpPr>
          <p:cNvPr id="62" name="Ellipse 61">
            <a:extLst>
              <a:ext uri="{FF2B5EF4-FFF2-40B4-BE49-F238E27FC236}">
                <a16:creationId xmlns:a16="http://schemas.microsoft.com/office/drawing/2014/main" id="{6D056DD5-A105-1C7D-A33B-282290986D16}"/>
              </a:ext>
            </a:extLst>
          </p:cNvPr>
          <p:cNvSpPr/>
          <p:nvPr/>
        </p:nvSpPr>
        <p:spPr>
          <a:xfrm>
            <a:off x="9385720" y="6321538"/>
            <a:ext cx="1436860" cy="1427837"/>
          </a:xfrm>
          <a:prstGeom prst="ellipse">
            <a:avLst/>
          </a:prstGeom>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dirty="0">
                <a:latin typeface="Bahnschrift Condensed" panose="020B0502040204020203" pitchFamily="34" charset="0"/>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25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250"/>
                                        <p:tgtEl>
                                          <p:spTgt spid="5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25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250"/>
                                        <p:tgtEl>
                                          <p:spTgt spid="5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250"/>
                                        <p:tgtEl>
                                          <p:spTgt spid="5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250"/>
                                        <p:tgtEl>
                                          <p:spTgt spid="6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left)">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250"/>
                                        <p:tgtEl>
                                          <p:spTgt spid="62"/>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877B2-CF06-B4C3-47B3-DB7D51369D8C}"/>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6AF6DBFF-C865-5DD1-0EE9-4730B8C61C9F}"/>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E3F80676-CF0F-E78C-E488-5F7911F5F6C1}"/>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7B40F704-A126-638A-977B-6AF168017C28}"/>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CHOIX TECHNOLOGIQUE : </a:t>
            </a:r>
          </a:p>
        </p:txBody>
      </p:sp>
      <p:sp>
        <p:nvSpPr>
          <p:cNvPr id="19" name="TextBox 19">
            <a:extLst>
              <a:ext uri="{FF2B5EF4-FFF2-40B4-BE49-F238E27FC236}">
                <a16:creationId xmlns:a16="http://schemas.microsoft.com/office/drawing/2014/main" id="{70A33644-075A-BFF5-12D5-C37984F23FD3}"/>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DB41F7DF-8699-6F2C-BFCB-B379E34E496F}"/>
              </a:ext>
            </a:extLst>
          </p:cNvPr>
          <p:cNvGrpSpPr/>
          <p:nvPr/>
        </p:nvGrpSpPr>
        <p:grpSpPr>
          <a:xfrm flipV="1">
            <a:off x="1741888" y="2984409"/>
            <a:ext cx="5759221" cy="45719"/>
            <a:chOff x="0" y="0"/>
            <a:chExt cx="241073" cy="21324"/>
          </a:xfrm>
        </p:grpSpPr>
        <p:sp>
          <p:nvSpPr>
            <p:cNvPr id="7" name="Freeform 3">
              <a:extLst>
                <a:ext uri="{FF2B5EF4-FFF2-40B4-BE49-F238E27FC236}">
                  <a16:creationId xmlns:a16="http://schemas.microsoft.com/office/drawing/2014/main" id="{DC0528DE-72D9-22F7-43C3-97631955AA27}"/>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CEED2D21-05BA-34B1-49C2-EEEE402827DD}"/>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F66E0FAB-3573-F46C-9528-657C7C0C265D}"/>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685FF1F8-5026-679C-9986-AAE312A0FB1B}"/>
              </a:ext>
            </a:extLst>
          </p:cNvPr>
          <p:cNvSpPr txBox="1"/>
          <p:nvPr/>
        </p:nvSpPr>
        <p:spPr>
          <a:xfrm>
            <a:off x="1741888" y="5143500"/>
            <a:ext cx="5084897" cy="2308324"/>
          </a:xfrm>
          <a:prstGeom prst="rect">
            <a:avLst/>
          </a:prstGeom>
          <a:noFill/>
        </p:spPr>
        <p:txBody>
          <a:bodyPr wrap="square">
            <a:spAutoFit/>
          </a:bodyPr>
          <a:lstStyle/>
          <a:p>
            <a:r>
              <a:rPr lang="fr-FR" sz="2400" dirty="0">
                <a:latin typeface="Bahnschrift Condensed" panose="020B0502040204020203" pitchFamily="34" charset="0"/>
              </a:rPr>
              <a:t>Enterprise Architect est un logiciel de modélisation et de conception UML. Couvrant l'ensemble des étapes du cycle de conception d'application grâce à ses fonctionnalités, il est l'un des logiciels de conception et de modélisation les plus reconnus.</a:t>
            </a:r>
          </a:p>
        </p:txBody>
      </p:sp>
      <p:sp>
        <p:nvSpPr>
          <p:cNvPr id="14" name="ZoneTexte 13">
            <a:extLst>
              <a:ext uri="{FF2B5EF4-FFF2-40B4-BE49-F238E27FC236}">
                <a16:creationId xmlns:a16="http://schemas.microsoft.com/office/drawing/2014/main" id="{F511C97E-F334-488B-686C-9AC667F6BCEA}"/>
              </a:ext>
            </a:extLst>
          </p:cNvPr>
          <p:cNvSpPr txBox="1"/>
          <p:nvPr/>
        </p:nvSpPr>
        <p:spPr>
          <a:xfrm>
            <a:off x="1544637" y="3926312"/>
            <a:ext cx="5956472" cy="53340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Enivrements utiles pour la modalisation  </a:t>
            </a:r>
          </a:p>
        </p:txBody>
      </p:sp>
      <p:pic>
        <p:nvPicPr>
          <p:cNvPr id="1026" name="Picture 2" descr="Enterprise Architect Corporate Edition">
            <a:extLst>
              <a:ext uri="{FF2B5EF4-FFF2-40B4-BE49-F238E27FC236}">
                <a16:creationId xmlns:a16="http://schemas.microsoft.com/office/drawing/2014/main" id="{21F06616-6F02-3B79-C738-09283186E9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5395" y="2692452"/>
            <a:ext cx="7756452" cy="581733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9">
            <a:extLst>
              <a:ext uri="{FF2B5EF4-FFF2-40B4-BE49-F238E27FC236}">
                <a16:creationId xmlns:a16="http://schemas.microsoft.com/office/drawing/2014/main" id="{62DBF35E-4907-8717-8FFC-8CD96E2E90BA}"/>
              </a:ext>
            </a:extLst>
          </p:cNvPr>
          <p:cNvGrpSpPr/>
          <p:nvPr/>
        </p:nvGrpSpPr>
        <p:grpSpPr>
          <a:xfrm>
            <a:off x="0" y="0"/>
            <a:ext cx="18288000" cy="1312616"/>
            <a:chOff x="0" y="0"/>
            <a:chExt cx="3033995" cy="345710"/>
          </a:xfrm>
        </p:grpSpPr>
        <p:sp>
          <p:nvSpPr>
            <p:cNvPr id="35" name="Freeform 10">
              <a:extLst>
                <a:ext uri="{FF2B5EF4-FFF2-40B4-BE49-F238E27FC236}">
                  <a16:creationId xmlns:a16="http://schemas.microsoft.com/office/drawing/2014/main" id="{93C578BA-D84C-0B65-74F1-093950E77AF8}"/>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36" name="TextBox 11">
              <a:extLst>
                <a:ext uri="{FF2B5EF4-FFF2-40B4-BE49-F238E27FC236}">
                  <a16:creationId xmlns:a16="http://schemas.microsoft.com/office/drawing/2014/main" id="{E48B17A7-8394-2866-12D3-157C27A5EE9C}"/>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37" name="Organigramme : Terminateur 20">
            <a:extLst>
              <a:ext uri="{FF2B5EF4-FFF2-40B4-BE49-F238E27FC236}">
                <a16:creationId xmlns:a16="http://schemas.microsoft.com/office/drawing/2014/main" id="{8D6EA147-B187-48DC-BDB7-DADFB9B0EA62}"/>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8" name="Freeform 7">
            <a:extLst>
              <a:ext uri="{FF2B5EF4-FFF2-40B4-BE49-F238E27FC236}">
                <a16:creationId xmlns:a16="http://schemas.microsoft.com/office/drawing/2014/main" id="{95C8FC67-7B58-4CC0-5148-7BB0E095E705}"/>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5"/>
            <a:stretch>
              <a:fillRect/>
            </a:stretch>
          </a:blipFill>
        </p:spPr>
        <p:txBody>
          <a:bodyPr/>
          <a:lstStyle/>
          <a:p>
            <a:endParaRPr lang="fr-FR" dirty="0"/>
          </a:p>
        </p:txBody>
      </p:sp>
      <p:sp>
        <p:nvSpPr>
          <p:cNvPr id="39" name="ZoneTexte 38">
            <a:extLst>
              <a:ext uri="{FF2B5EF4-FFF2-40B4-BE49-F238E27FC236}">
                <a16:creationId xmlns:a16="http://schemas.microsoft.com/office/drawing/2014/main" id="{07FF89B0-1F2F-2158-2E08-2796AA5C6E12}"/>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40" name="Organigramme : Connecteur 39">
            <a:extLst>
              <a:ext uri="{FF2B5EF4-FFF2-40B4-BE49-F238E27FC236}">
                <a16:creationId xmlns:a16="http://schemas.microsoft.com/office/drawing/2014/main" id="{987329DB-4D90-E258-BE95-635B82510705}"/>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47" name="Image 46">
            <a:extLst>
              <a:ext uri="{FF2B5EF4-FFF2-40B4-BE49-F238E27FC236}">
                <a16:creationId xmlns:a16="http://schemas.microsoft.com/office/drawing/2014/main" id="{7B895BF7-1432-3380-478A-732580D246CD}"/>
              </a:ext>
            </a:extLst>
          </p:cNvPr>
          <p:cNvPicPr>
            <a:picLocks/>
          </p:cNvPicPr>
          <p:nvPr/>
        </p:nvPicPr>
        <p:blipFill>
          <a:blip r:embed="rId6" cstate="print"/>
          <a:stretch>
            <a:fillRect/>
          </a:stretch>
        </p:blipFill>
        <p:spPr>
          <a:xfrm>
            <a:off x="15352939" y="114146"/>
            <a:ext cx="1978743" cy="1080389"/>
          </a:xfrm>
          <a:prstGeom prst="rect">
            <a:avLst/>
          </a:prstGeom>
        </p:spPr>
      </p:pic>
      <p:sp>
        <p:nvSpPr>
          <p:cNvPr id="16" name="Organigramme : Connecteur 15">
            <a:extLst>
              <a:ext uri="{FF2B5EF4-FFF2-40B4-BE49-F238E27FC236}">
                <a16:creationId xmlns:a16="http://schemas.microsoft.com/office/drawing/2014/main" id="{FF5E9F34-0482-6FEC-48E5-C933064B15A7}"/>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18" name="Organigramme : Connecteur 17">
            <a:extLst>
              <a:ext uri="{FF2B5EF4-FFF2-40B4-BE49-F238E27FC236}">
                <a16:creationId xmlns:a16="http://schemas.microsoft.com/office/drawing/2014/main" id="{C9FBA1C9-4138-32A9-57C3-93FC90D13C0B}"/>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22" name="Organigramme : Connecteur 21">
            <a:extLst>
              <a:ext uri="{FF2B5EF4-FFF2-40B4-BE49-F238E27FC236}">
                <a16:creationId xmlns:a16="http://schemas.microsoft.com/office/drawing/2014/main" id="{E5AD4AEC-2C8B-8981-6243-75C4D918455D}"/>
              </a:ext>
            </a:extLst>
          </p:cNvPr>
          <p:cNvSpPr/>
          <p:nvPr/>
        </p:nvSpPr>
        <p:spPr>
          <a:xfrm>
            <a:off x="11033561" y="18295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1" name="Organigramme : Connecteur 30">
            <a:extLst>
              <a:ext uri="{FF2B5EF4-FFF2-40B4-BE49-F238E27FC236}">
                <a16:creationId xmlns:a16="http://schemas.microsoft.com/office/drawing/2014/main" id="{90F75507-B275-5920-4232-BB6E4394EBC6}"/>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2" name="Organigramme : Connecteur 31">
            <a:extLst>
              <a:ext uri="{FF2B5EF4-FFF2-40B4-BE49-F238E27FC236}">
                <a16:creationId xmlns:a16="http://schemas.microsoft.com/office/drawing/2014/main" id="{2CB415A9-2752-7DAA-860E-59659B786669}"/>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3" name="Organigramme : Terminateur 32">
            <a:extLst>
              <a:ext uri="{FF2B5EF4-FFF2-40B4-BE49-F238E27FC236}">
                <a16:creationId xmlns:a16="http://schemas.microsoft.com/office/drawing/2014/main" id="{1592AF16-3D6E-1205-28B8-21B9756CA060}"/>
              </a:ext>
            </a:extLst>
          </p:cNvPr>
          <p:cNvSpPr/>
          <p:nvPr/>
        </p:nvSpPr>
        <p:spPr>
          <a:xfrm>
            <a:off x="8554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r>
              <a:rPr lang="fr-FR" b="1" dirty="0">
                <a:latin typeface="Bahnschrift Condensed" panose="020B0502040204020203" pitchFamily="34" charset="0"/>
              </a:rPr>
              <a:t>CHOIX TECHNOLOGIQUE </a:t>
            </a:r>
          </a:p>
        </p:txBody>
      </p:sp>
    </p:spTree>
    <p:extLst>
      <p:ext uri="{BB962C8B-B14F-4D97-AF65-F5344CB8AC3E}">
        <p14:creationId xmlns:p14="http://schemas.microsoft.com/office/powerpoint/2010/main" val="112944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821F0-2854-95B9-89B4-D54E88220E05}"/>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3A7D2B4A-5C8A-D499-04B7-FC0D15D7FB43}"/>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19881ABD-5D48-0791-693A-F9F9500F92E2}"/>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4BECCB76-B388-3F4B-5D1F-8D3729EBCFBF}"/>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CHOIX TECHNOLOGIQUE : </a:t>
            </a:r>
          </a:p>
        </p:txBody>
      </p:sp>
      <p:sp>
        <p:nvSpPr>
          <p:cNvPr id="19" name="TextBox 19">
            <a:extLst>
              <a:ext uri="{FF2B5EF4-FFF2-40B4-BE49-F238E27FC236}">
                <a16:creationId xmlns:a16="http://schemas.microsoft.com/office/drawing/2014/main" id="{C3D458CC-1B21-8179-C1F1-F9536BD09815}"/>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0790218C-79D4-1302-9996-04CF05D0F22D}"/>
              </a:ext>
            </a:extLst>
          </p:cNvPr>
          <p:cNvGrpSpPr/>
          <p:nvPr/>
        </p:nvGrpSpPr>
        <p:grpSpPr>
          <a:xfrm flipV="1">
            <a:off x="1741888" y="2984409"/>
            <a:ext cx="5759221" cy="45719"/>
            <a:chOff x="0" y="0"/>
            <a:chExt cx="241073" cy="21324"/>
          </a:xfrm>
        </p:grpSpPr>
        <p:sp>
          <p:nvSpPr>
            <p:cNvPr id="7" name="Freeform 3">
              <a:extLst>
                <a:ext uri="{FF2B5EF4-FFF2-40B4-BE49-F238E27FC236}">
                  <a16:creationId xmlns:a16="http://schemas.microsoft.com/office/drawing/2014/main" id="{D997B254-94DB-A1CF-D853-5305427FF585}"/>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84170342-8059-2292-501C-94C9DF6871B7}"/>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E0AD915F-44FC-FCAF-1F7E-F2688BD65570}"/>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8AC24ED3-EE95-741D-C83A-42C0FCE9C1E0}"/>
              </a:ext>
            </a:extLst>
          </p:cNvPr>
          <p:cNvSpPr txBox="1"/>
          <p:nvPr/>
        </p:nvSpPr>
        <p:spPr>
          <a:xfrm>
            <a:off x="1741888" y="5143500"/>
            <a:ext cx="5084897" cy="2677656"/>
          </a:xfrm>
          <a:prstGeom prst="rect">
            <a:avLst/>
          </a:prstGeom>
          <a:noFill/>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dirty="0">
                <a:latin typeface="Bahnschrift Condensed" panose="020B0502040204020203" pitchFamily="34" charset="0"/>
              </a:rPr>
              <a:t>Visual Studio Code est un éditeur de code extensible développé par Microsoft pour Windows, Linux et </a:t>
            </a:r>
            <a:r>
              <a:rPr lang="fr-FR" altLang="fr-FR" sz="2400" dirty="0" err="1">
                <a:latin typeface="Bahnschrift Condensed" panose="020B0502040204020203" pitchFamily="34" charset="0"/>
              </a:rPr>
              <a:t>macOS</a:t>
            </a:r>
            <a:r>
              <a:rPr lang="fr-FR" altLang="fr-FR" sz="2400" dirty="0">
                <a:latin typeface="Bahnschrift Condensed" panose="020B0502040204020203" pitchFamily="34" charset="0"/>
              </a:rPr>
              <a:t>.</a:t>
            </a:r>
          </a:p>
          <a:p>
            <a:pPr marL="342900" lvl="0" indent="-342900" eaLnBrk="0" fontAlgn="base" hangingPunct="0">
              <a:spcBef>
                <a:spcPct val="0"/>
              </a:spcBef>
              <a:spcAft>
                <a:spcPct val="0"/>
              </a:spcAft>
              <a:buFont typeface="Arial" panose="020B0604020202020204" pitchFamily="34" charset="0"/>
              <a:buChar char="•"/>
            </a:pPr>
            <a:r>
              <a:rPr lang="fr-FR" altLang="fr-FR" sz="2400" dirty="0">
                <a:latin typeface="Bahnschrift Condensed" panose="020B0502040204020203" pitchFamily="34" charset="0"/>
              </a:rPr>
              <a:t>GitHub Inc. est une entreprise de développement et de services logiciels aux États-Unis. GitHub développe notamment la plateforme GitHub et la structure Electron</a:t>
            </a:r>
          </a:p>
        </p:txBody>
      </p:sp>
      <p:sp>
        <p:nvSpPr>
          <p:cNvPr id="14" name="ZoneTexte 13">
            <a:extLst>
              <a:ext uri="{FF2B5EF4-FFF2-40B4-BE49-F238E27FC236}">
                <a16:creationId xmlns:a16="http://schemas.microsoft.com/office/drawing/2014/main" id="{3A973394-B9F9-1D7A-3C0E-4FCFF267683A}"/>
              </a:ext>
            </a:extLst>
          </p:cNvPr>
          <p:cNvSpPr txBox="1"/>
          <p:nvPr/>
        </p:nvSpPr>
        <p:spPr>
          <a:xfrm>
            <a:off x="1544637" y="3926312"/>
            <a:ext cx="5956472" cy="53340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Enivrements de travaille :   </a:t>
            </a:r>
          </a:p>
        </p:txBody>
      </p:sp>
      <p:grpSp>
        <p:nvGrpSpPr>
          <p:cNvPr id="2" name="Group 9">
            <a:extLst>
              <a:ext uri="{FF2B5EF4-FFF2-40B4-BE49-F238E27FC236}">
                <a16:creationId xmlns:a16="http://schemas.microsoft.com/office/drawing/2014/main" id="{0B3813F2-E571-3A99-9A96-209B10D81E28}"/>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99FFF986-97A6-7156-87F9-75862C795B70}"/>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401334D8-6EE4-5A13-183E-BC7737446BEA}"/>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71BBBBFA-7003-81FC-065F-E1498941C2F0}"/>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09AF728C-8CEB-79D5-5825-0F203D95E338}"/>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E7815D44-DBD7-ED20-93E2-D237EAD8F270}"/>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869B07C5-FA42-CBA8-B622-CAEAF3B5D0B8}"/>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6004C910-0122-5E29-EF3D-DB9C66F906E1}"/>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F7D6B43D-88FF-C5A2-8364-647FB96609EE}"/>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1F023640-F1ED-C024-0EA1-D246822014E7}"/>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46808D3A-5FCA-6115-0D13-F674738340B4}"/>
              </a:ext>
            </a:extLst>
          </p:cNvPr>
          <p:cNvSpPr/>
          <p:nvPr/>
        </p:nvSpPr>
        <p:spPr>
          <a:xfrm>
            <a:off x="11033561" y="18295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4" name="Organigramme : Connecteur 33">
            <a:extLst>
              <a:ext uri="{FF2B5EF4-FFF2-40B4-BE49-F238E27FC236}">
                <a16:creationId xmlns:a16="http://schemas.microsoft.com/office/drawing/2014/main" id="{098DE4F7-1238-3BC7-41F1-F8AE2A682720}"/>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D40F8281-3937-CCD6-8EE5-24A1B06540A5}"/>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6889A72F-9E5B-A506-7913-F3CA23A5D00C}"/>
              </a:ext>
            </a:extLst>
          </p:cNvPr>
          <p:cNvSpPr/>
          <p:nvPr/>
        </p:nvSpPr>
        <p:spPr>
          <a:xfrm>
            <a:off x="8554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r>
              <a:rPr lang="fr-FR" b="1" dirty="0">
                <a:latin typeface="Bahnschrift Condensed" panose="020B0502040204020203" pitchFamily="34" charset="0"/>
              </a:rPr>
              <a:t>CHOIX TECHNOLOGIQUE </a:t>
            </a:r>
          </a:p>
        </p:txBody>
      </p:sp>
      <p:pic>
        <p:nvPicPr>
          <p:cNvPr id="45" name="Image 44">
            <a:extLst>
              <a:ext uri="{FF2B5EF4-FFF2-40B4-BE49-F238E27FC236}">
                <a16:creationId xmlns:a16="http://schemas.microsoft.com/office/drawing/2014/main" id="{2E5FF4EA-81AE-2362-0F97-6ACA9A7E33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7863" y="4459712"/>
            <a:ext cx="5150247" cy="2895600"/>
          </a:xfrm>
          <a:prstGeom prst="rect">
            <a:avLst/>
          </a:prstGeom>
        </p:spPr>
      </p:pic>
      <p:pic>
        <p:nvPicPr>
          <p:cNvPr id="3078" name="Picture 6" descr="Visual Studio Code full logo transparent PNG - StickPNG">
            <a:extLst>
              <a:ext uri="{FF2B5EF4-FFF2-40B4-BE49-F238E27FC236}">
                <a16:creationId xmlns:a16="http://schemas.microsoft.com/office/drawing/2014/main" id="{93B10AF3-210F-632D-F08E-F520FC658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5774" y="5074259"/>
            <a:ext cx="299085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01115-7DCC-7298-5D57-C47AB7A91F88}"/>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67E1C2EA-1966-BCED-D238-79B54D43B017}"/>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48FE464B-E2F5-A730-F639-613EE2D38D82}"/>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494D1CF7-0767-9DCE-439E-461CBD18ED02}"/>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CHOIX TECHNOLOGIQUE : </a:t>
            </a:r>
          </a:p>
        </p:txBody>
      </p:sp>
      <p:sp>
        <p:nvSpPr>
          <p:cNvPr id="19" name="TextBox 19">
            <a:extLst>
              <a:ext uri="{FF2B5EF4-FFF2-40B4-BE49-F238E27FC236}">
                <a16:creationId xmlns:a16="http://schemas.microsoft.com/office/drawing/2014/main" id="{9E11CEB2-E280-C331-9038-901C00B294E2}"/>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8571F9D1-70FB-045E-E463-34F4DD408CEB}"/>
              </a:ext>
            </a:extLst>
          </p:cNvPr>
          <p:cNvGrpSpPr/>
          <p:nvPr/>
        </p:nvGrpSpPr>
        <p:grpSpPr>
          <a:xfrm flipV="1">
            <a:off x="1741888" y="2984409"/>
            <a:ext cx="5759221" cy="45719"/>
            <a:chOff x="0" y="0"/>
            <a:chExt cx="241073" cy="21324"/>
          </a:xfrm>
        </p:grpSpPr>
        <p:sp>
          <p:nvSpPr>
            <p:cNvPr id="7" name="Freeform 3">
              <a:extLst>
                <a:ext uri="{FF2B5EF4-FFF2-40B4-BE49-F238E27FC236}">
                  <a16:creationId xmlns:a16="http://schemas.microsoft.com/office/drawing/2014/main" id="{C62CD7CC-23B3-85E9-F7F7-6EA81BC6122C}"/>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E2EAFF35-D712-1691-6ECE-FDB5FCB18837}"/>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629DECA6-6861-4FA0-8EF3-44BBAFD84263}"/>
              </a:ext>
            </a:extLst>
          </p:cNvPr>
          <p:cNvSpPr/>
          <p:nvPr/>
        </p:nvSpPr>
        <p:spPr>
          <a:xfrm flipV="1">
            <a:off x="7039183" y="4007999"/>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07EF1E51-6F7F-CA4C-729B-72D0F761F36F}"/>
              </a:ext>
            </a:extLst>
          </p:cNvPr>
          <p:cNvSpPr txBox="1"/>
          <p:nvPr/>
        </p:nvSpPr>
        <p:spPr>
          <a:xfrm>
            <a:off x="1618008" y="4755528"/>
            <a:ext cx="5084897" cy="3046988"/>
          </a:xfrm>
          <a:prstGeom prst="rect">
            <a:avLst/>
          </a:prstGeom>
          <a:noFill/>
        </p:spPr>
        <p:txBody>
          <a:bodyPr wrap="square">
            <a:spAutoFit/>
          </a:bodyPr>
          <a:lstStyle/>
          <a:p>
            <a:r>
              <a:rPr lang="fr-FR" sz="2400" dirty="0">
                <a:latin typeface="Bahnschrift Condensed" panose="020B0502040204020203" pitchFamily="34" charset="0"/>
              </a:rPr>
              <a:t>MySQL est un système de gestion de base de données relationnelle (SGBDR) open source, reconnu pour sa performance et sa fiabilité.</a:t>
            </a:r>
          </a:p>
          <a:p>
            <a:r>
              <a:rPr lang="fr-FR" sz="2400" dirty="0">
                <a:latin typeface="Bahnschrift Condensed" panose="020B0502040204020203" pitchFamily="34" charset="0"/>
              </a:rPr>
              <a:t>C'est l'un des SGBDR les plus populaires au monde, particulièrement utilisé pour les applications web. Sa facilité d'utilisation et sa grande communauté en ont fait le choix idéal pour notre projet.</a:t>
            </a:r>
          </a:p>
        </p:txBody>
      </p:sp>
      <p:sp>
        <p:nvSpPr>
          <p:cNvPr id="14" name="ZoneTexte 13">
            <a:extLst>
              <a:ext uri="{FF2B5EF4-FFF2-40B4-BE49-F238E27FC236}">
                <a16:creationId xmlns:a16="http://schemas.microsoft.com/office/drawing/2014/main" id="{BF30D03E-AFBC-D98A-1021-388A453125EA}"/>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Base de données : MySQL</a:t>
            </a:r>
            <a:endParaRPr lang="fr-FR" sz="2800" dirty="0">
              <a:solidFill>
                <a:schemeClr val="accent1">
                  <a:lumMod val="75000"/>
                </a:schemeClr>
              </a:solidFill>
              <a:latin typeface="Bahnschrift Condensed" panose="020B0502040204020203" pitchFamily="34" charset="0"/>
            </a:endParaRPr>
          </a:p>
        </p:txBody>
      </p:sp>
      <p:grpSp>
        <p:nvGrpSpPr>
          <p:cNvPr id="2" name="Group 9">
            <a:extLst>
              <a:ext uri="{FF2B5EF4-FFF2-40B4-BE49-F238E27FC236}">
                <a16:creationId xmlns:a16="http://schemas.microsoft.com/office/drawing/2014/main" id="{F2ADFACF-0085-9017-66E2-3C049E36C1C6}"/>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43D3B833-87F1-172B-9738-3D719354F7C8}"/>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0B13BE56-72DC-7A18-C3BB-9F665077A33C}"/>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C3730663-E46C-7F17-B79C-B7D71C787139}"/>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A5AE8EEE-A7A7-FDE7-9A3E-9B8BBB9DF6F5}"/>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BB8EB948-C98C-26EE-CFCB-348228E64258}"/>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BD73D7E2-D928-4157-AE2D-D5A1E0EDB05E}"/>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1A8115BA-3AFF-D8C9-BDB8-E40BB8E624CA}"/>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C5401913-2E87-44E4-48C5-1037EF3D3F89}"/>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C6DADFF3-7EB9-EFEE-78F1-2673ACDBD68C}"/>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6BC8D608-3D8F-C8B8-9566-60FB36588A26}"/>
              </a:ext>
            </a:extLst>
          </p:cNvPr>
          <p:cNvSpPr/>
          <p:nvPr/>
        </p:nvSpPr>
        <p:spPr>
          <a:xfrm>
            <a:off x="11033561" y="18295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4" name="Organigramme : Connecteur 33">
            <a:extLst>
              <a:ext uri="{FF2B5EF4-FFF2-40B4-BE49-F238E27FC236}">
                <a16:creationId xmlns:a16="http://schemas.microsoft.com/office/drawing/2014/main" id="{B008393E-A765-3933-60FC-1DE418E86CC0}"/>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C992EA5A-3FCB-9DE2-3E72-0AC924AC334C}"/>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4214242F-B088-96BF-3E22-9EC53C2B93B0}"/>
              </a:ext>
            </a:extLst>
          </p:cNvPr>
          <p:cNvSpPr/>
          <p:nvPr/>
        </p:nvSpPr>
        <p:spPr>
          <a:xfrm>
            <a:off x="8554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r>
              <a:rPr lang="fr-FR" b="1" dirty="0">
                <a:latin typeface="Bahnschrift Condensed" panose="020B0502040204020203" pitchFamily="34" charset="0"/>
              </a:rPr>
              <a:t>CHOIX TECHNOLOGIQUE </a:t>
            </a:r>
          </a:p>
        </p:txBody>
      </p:sp>
      <p:pic>
        <p:nvPicPr>
          <p:cNvPr id="38" name="Image 37">
            <a:extLst>
              <a:ext uri="{FF2B5EF4-FFF2-40B4-BE49-F238E27FC236}">
                <a16:creationId xmlns:a16="http://schemas.microsoft.com/office/drawing/2014/main" id="{0BE935FF-E406-CDD6-57A4-796399153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2823" y="3314700"/>
            <a:ext cx="7916608" cy="4947880"/>
          </a:xfrm>
          <a:prstGeom prst="rect">
            <a:avLst/>
          </a:prstGeom>
        </p:spPr>
      </p:pic>
    </p:spTree>
    <p:extLst>
      <p:ext uri="{BB962C8B-B14F-4D97-AF65-F5344CB8AC3E}">
        <p14:creationId xmlns:p14="http://schemas.microsoft.com/office/powerpoint/2010/main" val="288134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7D093-859F-855B-B1D8-08D3C1CBDD6F}"/>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40331915-F693-53EA-6D18-FC6F3F04A675}"/>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67BBE155-8F24-C3C7-3B0F-D17AAD756F0B}"/>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04BEBFFA-614C-531E-BE8D-D917FEA3B136}"/>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CHOIX TECHNOLOGIQUE : </a:t>
            </a:r>
          </a:p>
        </p:txBody>
      </p:sp>
      <p:sp>
        <p:nvSpPr>
          <p:cNvPr id="19" name="TextBox 19">
            <a:extLst>
              <a:ext uri="{FF2B5EF4-FFF2-40B4-BE49-F238E27FC236}">
                <a16:creationId xmlns:a16="http://schemas.microsoft.com/office/drawing/2014/main" id="{4A746447-56A6-0E37-DCE0-1AF346536DA5}"/>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0F1D70C5-F83E-A4C2-7EBE-9BD54D5B7B0E}"/>
              </a:ext>
            </a:extLst>
          </p:cNvPr>
          <p:cNvGrpSpPr/>
          <p:nvPr/>
        </p:nvGrpSpPr>
        <p:grpSpPr>
          <a:xfrm flipV="1">
            <a:off x="1741888" y="2984409"/>
            <a:ext cx="5759221" cy="45719"/>
            <a:chOff x="0" y="0"/>
            <a:chExt cx="241073" cy="21324"/>
          </a:xfrm>
        </p:grpSpPr>
        <p:sp>
          <p:nvSpPr>
            <p:cNvPr id="7" name="Freeform 3">
              <a:extLst>
                <a:ext uri="{FF2B5EF4-FFF2-40B4-BE49-F238E27FC236}">
                  <a16:creationId xmlns:a16="http://schemas.microsoft.com/office/drawing/2014/main" id="{3FCA18C6-09CE-849A-7647-53663F144056}"/>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32B061CF-3B74-6197-4BA3-3FA3C39A05E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E51CB3A8-E57C-AE5E-D545-EBBB0E253E92}"/>
              </a:ext>
            </a:extLst>
          </p:cNvPr>
          <p:cNvSpPr/>
          <p:nvPr/>
        </p:nvSpPr>
        <p:spPr>
          <a:xfrm flipV="1">
            <a:off x="7471835" y="4446627"/>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5AB922F4-F313-873E-0BE5-9FF88F601740}"/>
              </a:ext>
            </a:extLst>
          </p:cNvPr>
          <p:cNvSpPr txBox="1"/>
          <p:nvPr/>
        </p:nvSpPr>
        <p:spPr>
          <a:xfrm>
            <a:off x="746434" y="4755528"/>
            <a:ext cx="5956472" cy="4154984"/>
          </a:xfrm>
          <a:prstGeom prst="rect">
            <a:avLst/>
          </a:prstGeom>
          <a:noFill/>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fr-FR" altLang="fr-FR" sz="2400" b="1" dirty="0" err="1">
                <a:latin typeface="Bahnschrift Condensed" panose="020B0502040204020203" pitchFamily="34" charset="0"/>
              </a:rPr>
              <a:t>Angular</a:t>
            </a:r>
            <a:r>
              <a:rPr lang="fr-FR" altLang="fr-FR" sz="2400" dirty="0">
                <a:latin typeface="Bahnschrift Condensed" panose="020B0502040204020203" pitchFamily="34" charset="0"/>
              </a:rPr>
              <a:t> : Nous avons choisi </a:t>
            </a:r>
            <a:r>
              <a:rPr lang="fr-FR" altLang="fr-FR" sz="2400" dirty="0" err="1">
                <a:latin typeface="Bahnschrift Condensed" panose="020B0502040204020203" pitchFamily="34" charset="0"/>
              </a:rPr>
              <a:t>Angular</a:t>
            </a:r>
            <a:r>
              <a:rPr lang="fr-FR" altLang="fr-FR" sz="2400" dirty="0">
                <a:latin typeface="Bahnschrift Condensed" panose="020B0502040204020203" pitchFamily="34" charset="0"/>
              </a:rPr>
              <a:t> pour créer une interface utilisateur dynamique et réactive. En gérant efficacement l'affichage, </a:t>
            </a:r>
            <a:r>
              <a:rPr lang="fr-FR" altLang="fr-FR" sz="2400" dirty="0" err="1">
                <a:latin typeface="Bahnschrift Condensed" panose="020B0502040204020203" pitchFamily="34" charset="0"/>
              </a:rPr>
              <a:t>Angular</a:t>
            </a:r>
            <a:r>
              <a:rPr lang="fr-FR" altLang="fr-FR" sz="2400" dirty="0">
                <a:latin typeface="Bahnschrift Condensed" panose="020B0502040204020203" pitchFamily="34" charset="0"/>
              </a:rPr>
              <a:t> améliore la performance et offre une expérience utilisateur fluide et moderne.</a:t>
            </a:r>
          </a:p>
          <a:p>
            <a:pPr marL="342900" lvl="0" indent="-342900" eaLnBrk="0" fontAlgn="base" hangingPunct="0">
              <a:spcBef>
                <a:spcPct val="0"/>
              </a:spcBef>
              <a:spcAft>
                <a:spcPct val="0"/>
              </a:spcAft>
              <a:buFont typeface="Arial" panose="020B0604020202020204" pitchFamily="34" charset="0"/>
              <a:buChar char="•"/>
            </a:pPr>
            <a:r>
              <a:rPr lang="fr-FR" altLang="fr-FR" sz="2400" b="1" dirty="0">
                <a:latin typeface="Bahnschrift Condensed" panose="020B0502040204020203" pitchFamily="34" charset="0"/>
              </a:rPr>
              <a:t>Spring Boot</a:t>
            </a:r>
            <a:r>
              <a:rPr lang="fr-FR" altLang="fr-FR" sz="2400" dirty="0">
                <a:latin typeface="Bahnschrift Condensed" panose="020B0502040204020203" pitchFamily="34" charset="0"/>
              </a:rPr>
              <a:t> : Pour notre serveur, nous avons utilisé Spring Boot, un </a:t>
            </a:r>
            <a:r>
              <a:rPr lang="fr-FR" altLang="fr-FR" sz="2400" dirty="0" err="1">
                <a:latin typeface="Bahnschrift Condensed" panose="020B0502040204020203" pitchFamily="34" charset="0"/>
              </a:rPr>
              <a:t>framework</a:t>
            </a:r>
            <a:r>
              <a:rPr lang="fr-FR" altLang="fr-FR" sz="2400" dirty="0">
                <a:latin typeface="Bahnschrift Condensed" panose="020B0502040204020203" pitchFamily="34" charset="0"/>
              </a:rPr>
              <a:t> populaire en Java. Sa robustesse et sa richesse fonctionnelle nous ont permis de construire un backend performant et facile à maintenir, tout en étant suffisamment extensible pour nos besoins</a:t>
            </a:r>
          </a:p>
        </p:txBody>
      </p:sp>
      <p:sp>
        <p:nvSpPr>
          <p:cNvPr id="14" name="ZoneTexte 13">
            <a:extLst>
              <a:ext uri="{FF2B5EF4-FFF2-40B4-BE49-F238E27FC236}">
                <a16:creationId xmlns:a16="http://schemas.microsoft.com/office/drawing/2014/main" id="{2913AEA9-7AA1-6B66-183A-827214F623DB}"/>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Technologies Utilisées</a:t>
            </a:r>
          </a:p>
        </p:txBody>
      </p:sp>
      <p:grpSp>
        <p:nvGrpSpPr>
          <p:cNvPr id="2" name="Group 9">
            <a:extLst>
              <a:ext uri="{FF2B5EF4-FFF2-40B4-BE49-F238E27FC236}">
                <a16:creationId xmlns:a16="http://schemas.microsoft.com/office/drawing/2014/main" id="{400E3854-CAF0-993F-6656-A0023729A7CF}"/>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B7D3F259-E420-F7AC-E89A-1A717CFF3490}"/>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9ED81980-8F13-CBB0-1FA0-8FDB09CF1EFB}"/>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89D5DA88-5FAA-4221-9A0A-DA895E62B3E8}"/>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1C17EEA8-776D-27B9-2ADB-74F59FC09CDD}"/>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1F2911AA-3CF8-B38B-D089-B812C9F871DC}"/>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3F8F5B2C-6569-56EC-3421-60E372419182}"/>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663FB036-DD19-EF94-CD93-62EC4CB2AB4D}"/>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D2417FFC-3D7E-C997-1855-3D131FB1660C}"/>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BDA364A6-F330-7DF2-B84B-ACA85BDB4644}"/>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D8769194-B17A-CD59-2202-4B51127C70DA}"/>
              </a:ext>
            </a:extLst>
          </p:cNvPr>
          <p:cNvSpPr/>
          <p:nvPr/>
        </p:nvSpPr>
        <p:spPr>
          <a:xfrm>
            <a:off x="11033561" y="18295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4" name="Organigramme : Connecteur 33">
            <a:extLst>
              <a:ext uri="{FF2B5EF4-FFF2-40B4-BE49-F238E27FC236}">
                <a16:creationId xmlns:a16="http://schemas.microsoft.com/office/drawing/2014/main" id="{F0657F5C-6E5C-73A6-0868-89033710A3CF}"/>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B0BFD9FB-CAF7-BE4A-5612-7AFB1D24970F}"/>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038955F2-382C-BCC9-B526-144B43882241}"/>
              </a:ext>
            </a:extLst>
          </p:cNvPr>
          <p:cNvSpPr/>
          <p:nvPr/>
        </p:nvSpPr>
        <p:spPr>
          <a:xfrm>
            <a:off x="8554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r>
              <a:rPr lang="fr-FR" b="1" dirty="0">
                <a:latin typeface="Bahnschrift Condensed" panose="020B0502040204020203" pitchFamily="34" charset="0"/>
              </a:rPr>
              <a:t>CHOIX TECHNOLOGIQUE </a:t>
            </a:r>
          </a:p>
        </p:txBody>
      </p:sp>
      <p:sp>
        <p:nvSpPr>
          <p:cNvPr id="10" name="AutoShape 4" descr="CSS Logo PNG, Symbol for Web Development, Transparent – PNG Download">
            <a:extLst>
              <a:ext uri="{FF2B5EF4-FFF2-40B4-BE49-F238E27FC236}">
                <a16:creationId xmlns:a16="http://schemas.microsoft.com/office/drawing/2014/main" id="{4320D659-79E9-594A-15AE-9FCDD9AD717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AutoShape 10" descr="Tout sur CSS et son impact possible sur SEO✴️">
            <a:extLst>
              <a:ext uri="{FF2B5EF4-FFF2-40B4-BE49-F238E27FC236}">
                <a16:creationId xmlns:a16="http://schemas.microsoft.com/office/drawing/2014/main" id="{8FF2E8D2-622F-1217-F32D-62D39E6A4B8B}"/>
              </a:ext>
            </a:extLst>
          </p:cNvPr>
          <p:cNvSpPr>
            <a:spLocks noChangeAspect="1" noChangeArrowheads="1"/>
          </p:cNvSpPr>
          <p:nvPr/>
        </p:nvSpPr>
        <p:spPr bwMode="auto">
          <a:xfrm>
            <a:off x="7396147" y="3395647"/>
            <a:ext cx="2205053" cy="22050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6" name="Picture 2" descr="Angular">
            <a:extLst>
              <a:ext uri="{FF2B5EF4-FFF2-40B4-BE49-F238E27FC236}">
                <a16:creationId xmlns:a16="http://schemas.microsoft.com/office/drawing/2014/main" id="{1E351D46-FAAF-128F-718B-9515C3C210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9068" y="3551332"/>
            <a:ext cx="4281586" cy="2408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 JAVAPRO International">
            <a:extLst>
              <a:ext uri="{FF2B5EF4-FFF2-40B4-BE49-F238E27FC236}">
                <a16:creationId xmlns:a16="http://schemas.microsoft.com/office/drawing/2014/main" id="{612CFFD4-AE9B-371F-8CA5-3198A042CB6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000" b="24000"/>
          <a:stretch>
            <a:fillRect/>
          </a:stretch>
        </p:blipFill>
        <p:spPr bwMode="auto">
          <a:xfrm>
            <a:off x="9440130" y="5739033"/>
            <a:ext cx="4936414" cy="236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00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D9E63-30DC-50E8-3BA8-7A6146BDC747}"/>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CC9E25E8-562C-6597-6C0F-17C15FECCC03}"/>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739BC087-20E3-3AAF-AC28-7076A4F6D445}"/>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3E743B6C-45EE-C3E7-C816-AA3C2F6EBADB}"/>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CHOIX TECHNOLOGIQUE : </a:t>
            </a:r>
          </a:p>
        </p:txBody>
      </p:sp>
      <p:sp>
        <p:nvSpPr>
          <p:cNvPr id="19" name="TextBox 19">
            <a:extLst>
              <a:ext uri="{FF2B5EF4-FFF2-40B4-BE49-F238E27FC236}">
                <a16:creationId xmlns:a16="http://schemas.microsoft.com/office/drawing/2014/main" id="{5298256C-D8FD-908F-B3E3-9742637717ED}"/>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AC8F7ECD-4B1F-6821-722A-A5AD450FC82E}"/>
              </a:ext>
            </a:extLst>
          </p:cNvPr>
          <p:cNvGrpSpPr/>
          <p:nvPr/>
        </p:nvGrpSpPr>
        <p:grpSpPr>
          <a:xfrm flipV="1">
            <a:off x="1741888" y="2984409"/>
            <a:ext cx="5759221" cy="45719"/>
            <a:chOff x="0" y="0"/>
            <a:chExt cx="241073" cy="21324"/>
          </a:xfrm>
        </p:grpSpPr>
        <p:sp>
          <p:nvSpPr>
            <p:cNvPr id="7" name="Freeform 3">
              <a:extLst>
                <a:ext uri="{FF2B5EF4-FFF2-40B4-BE49-F238E27FC236}">
                  <a16:creationId xmlns:a16="http://schemas.microsoft.com/office/drawing/2014/main" id="{1118BD5E-C1B0-E06A-307E-7D7E5BBA9621}"/>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61FA720A-5F73-FDE5-97DF-50C645665C43}"/>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C5F5378A-BAEF-9435-1BA8-DDEE1F7156B1}"/>
              </a:ext>
            </a:extLst>
          </p:cNvPr>
          <p:cNvSpPr/>
          <p:nvPr/>
        </p:nvSpPr>
        <p:spPr>
          <a:xfrm flipV="1">
            <a:off x="9743958" y="4174206"/>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CC95D126-5595-280A-2AC9-C13AE6A45568}"/>
              </a:ext>
            </a:extLst>
          </p:cNvPr>
          <p:cNvSpPr txBox="1"/>
          <p:nvPr/>
        </p:nvSpPr>
        <p:spPr>
          <a:xfrm>
            <a:off x="746434" y="4755528"/>
            <a:ext cx="8870358" cy="4524315"/>
          </a:xfrm>
          <a:prstGeom prst="rect">
            <a:avLst/>
          </a:prstGeom>
          <a:noFill/>
        </p:spPr>
        <p:txBody>
          <a:bodyPr wrap="square">
            <a:spAutoFit/>
          </a:bodyPr>
          <a:lstStyle/>
          <a:p>
            <a:r>
              <a:rPr lang="fr-FR" sz="2400" b="1" dirty="0">
                <a:latin typeface="Bahnschrift Condensed" panose="020B0502040204020203" pitchFamily="34" charset="0"/>
              </a:rPr>
              <a:t>Langage de Programmation : Python</a:t>
            </a:r>
          </a:p>
          <a:p>
            <a:r>
              <a:rPr lang="fr-FR" sz="2400" dirty="0">
                <a:latin typeface="Bahnschrift Condensed" panose="020B0502040204020203" pitchFamily="34" charset="0"/>
              </a:rPr>
              <a:t>Nous avons choisi </a:t>
            </a:r>
            <a:r>
              <a:rPr lang="fr-FR" sz="2400" b="1" dirty="0">
                <a:latin typeface="Bahnschrift Condensed" panose="020B0502040204020203" pitchFamily="34" charset="0"/>
              </a:rPr>
              <a:t>Python</a:t>
            </a:r>
            <a:r>
              <a:rPr lang="fr-FR" sz="2400" dirty="0">
                <a:latin typeface="Bahnschrift Condensed" panose="020B0502040204020203" pitchFamily="34" charset="0"/>
              </a:rPr>
              <a:t> comme langage principal pour le développement de notre backend et de nos modèles d'intelligence artificielle.</a:t>
            </a:r>
          </a:p>
          <a:p>
            <a:r>
              <a:rPr lang="fr-FR" sz="2400" dirty="0">
                <a:latin typeface="Bahnschrift Condensed" panose="020B0502040204020203" pitchFamily="34" charset="0"/>
              </a:rPr>
              <a:t>Sa simplicité, sa polyvalence et son écosystème de bibliothèques très riche (comme </a:t>
            </a:r>
            <a:r>
              <a:rPr lang="fr-FR" sz="2400" dirty="0" err="1">
                <a:latin typeface="Bahnschrift Condensed" panose="020B0502040204020203" pitchFamily="34" charset="0"/>
              </a:rPr>
              <a:t>scikit-learn</a:t>
            </a:r>
            <a:r>
              <a:rPr lang="fr-FR" sz="2400" dirty="0">
                <a:latin typeface="Bahnschrift Condensed" panose="020B0502040204020203" pitchFamily="34" charset="0"/>
              </a:rPr>
              <a:t>, </a:t>
            </a:r>
            <a:r>
              <a:rPr lang="fr-FR" sz="2400" dirty="0" err="1">
                <a:latin typeface="Bahnschrift Condensed" panose="020B0502040204020203" pitchFamily="34" charset="0"/>
              </a:rPr>
              <a:t>spaCy</a:t>
            </a:r>
            <a:r>
              <a:rPr lang="fr-FR" sz="2400" dirty="0">
                <a:latin typeface="Bahnschrift Condensed" panose="020B0502040204020203" pitchFamily="34" charset="0"/>
              </a:rPr>
              <a:t>, etc.) en font le choix parfait pour le traitement automatique du langage et la création d'applications robustes.</a:t>
            </a:r>
          </a:p>
          <a:p>
            <a:r>
              <a:rPr lang="fr-FR" sz="2400" b="1" dirty="0">
                <a:latin typeface="Bahnschrift Condensed" panose="020B0502040204020203" pitchFamily="34" charset="0"/>
              </a:rPr>
              <a:t>API de Communication</a:t>
            </a:r>
          </a:p>
          <a:p>
            <a:r>
              <a:rPr lang="fr-FR" sz="2400" dirty="0">
                <a:latin typeface="Bahnschrift Condensed" panose="020B0502040204020203" pitchFamily="34" charset="0"/>
              </a:rPr>
              <a:t>Pour les fonctionnalités de messagerie et de collaboration en temps réel, nous avons utilisé une API dédiée.</a:t>
            </a:r>
          </a:p>
          <a:p>
            <a:r>
              <a:rPr lang="fr-FR" sz="2400" dirty="0">
                <a:latin typeface="Bahnschrift Condensed" panose="020B0502040204020203" pitchFamily="34" charset="0"/>
              </a:rPr>
              <a:t>Cette API gère les conversations entre les médecins et les groupes, permet l'envoi sécurisé de fichiers et affiche le statut de connexion des utilisateurs (en ligne/hors ligne), assurant ainsi une communication fluide et instantanée.</a:t>
            </a:r>
          </a:p>
        </p:txBody>
      </p:sp>
      <p:sp>
        <p:nvSpPr>
          <p:cNvPr id="14" name="ZoneTexte 13">
            <a:extLst>
              <a:ext uri="{FF2B5EF4-FFF2-40B4-BE49-F238E27FC236}">
                <a16:creationId xmlns:a16="http://schemas.microsoft.com/office/drawing/2014/main" id="{C5AD2D27-AD50-9AAA-90BE-901BFE190CF3}"/>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Langage de Programmation </a:t>
            </a:r>
          </a:p>
        </p:txBody>
      </p:sp>
      <p:grpSp>
        <p:nvGrpSpPr>
          <p:cNvPr id="2" name="Group 9">
            <a:extLst>
              <a:ext uri="{FF2B5EF4-FFF2-40B4-BE49-F238E27FC236}">
                <a16:creationId xmlns:a16="http://schemas.microsoft.com/office/drawing/2014/main" id="{A265F610-7A3E-B7BD-7BA3-233F56FFCB06}"/>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FCD83DAF-01EB-A311-37FF-8A0017721A95}"/>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8F665DA9-81EE-F759-E635-7A8C6650A594}"/>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E2DD687D-5CC2-FCD9-9147-5DD49B853CD5}"/>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DD31BC6E-C981-1C12-9D2F-494623109AAE}"/>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DB01C2F2-AE1F-CFFD-FC2C-FA9EF22B81FA}"/>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49722464-E355-8069-1600-E56D5A64175D}"/>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ECE25F07-B113-5813-45A0-02906EE4C83E}"/>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1D60B683-032C-F853-199D-133283E123A7}"/>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8E3CA30E-8CAF-DEFB-4802-9C8859CB589E}"/>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F9402AEB-5004-C713-4F00-67A11D4BEDE0}"/>
              </a:ext>
            </a:extLst>
          </p:cNvPr>
          <p:cNvSpPr/>
          <p:nvPr/>
        </p:nvSpPr>
        <p:spPr>
          <a:xfrm>
            <a:off x="11033561" y="18295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4" name="Organigramme : Connecteur 33">
            <a:extLst>
              <a:ext uri="{FF2B5EF4-FFF2-40B4-BE49-F238E27FC236}">
                <a16:creationId xmlns:a16="http://schemas.microsoft.com/office/drawing/2014/main" id="{152D90E7-6063-75D7-A691-F43D51A175CA}"/>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A5F80396-E0D4-0F94-4E4E-1D242BDDE1CE}"/>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FA0C8151-43C5-17CE-553E-B362185F690D}"/>
              </a:ext>
            </a:extLst>
          </p:cNvPr>
          <p:cNvSpPr/>
          <p:nvPr/>
        </p:nvSpPr>
        <p:spPr>
          <a:xfrm>
            <a:off x="8554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r>
              <a:rPr lang="fr-FR" b="1" dirty="0">
                <a:latin typeface="Bahnschrift Condensed" panose="020B0502040204020203" pitchFamily="34" charset="0"/>
              </a:rPr>
              <a:t>CHOIX TECHNOLOGIQUE </a:t>
            </a:r>
          </a:p>
        </p:txBody>
      </p:sp>
      <p:sp>
        <p:nvSpPr>
          <p:cNvPr id="10" name="AutoShape 4" descr="CSS Logo PNG, Symbol for Web Development, Transparent – PNG Download">
            <a:extLst>
              <a:ext uri="{FF2B5EF4-FFF2-40B4-BE49-F238E27FC236}">
                <a16:creationId xmlns:a16="http://schemas.microsoft.com/office/drawing/2014/main" id="{8EF09B22-FF1B-B1A9-2FAE-BCF307EE780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AutoShape 10" descr="Tout sur CSS et son impact possible sur SEO✴️">
            <a:extLst>
              <a:ext uri="{FF2B5EF4-FFF2-40B4-BE49-F238E27FC236}">
                <a16:creationId xmlns:a16="http://schemas.microsoft.com/office/drawing/2014/main" id="{A637865C-8AD0-8F6B-118E-9CBFD8CBD549}"/>
              </a:ext>
            </a:extLst>
          </p:cNvPr>
          <p:cNvSpPr>
            <a:spLocks noChangeAspect="1" noChangeArrowheads="1"/>
          </p:cNvSpPr>
          <p:nvPr/>
        </p:nvSpPr>
        <p:spPr bwMode="auto">
          <a:xfrm>
            <a:off x="7396147" y="3395647"/>
            <a:ext cx="2205053" cy="22050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3" name="Image 42">
            <a:extLst>
              <a:ext uri="{FF2B5EF4-FFF2-40B4-BE49-F238E27FC236}">
                <a16:creationId xmlns:a16="http://schemas.microsoft.com/office/drawing/2014/main" id="{8CE125F9-766C-08D7-8911-0F1AAB603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0533" y="4932783"/>
            <a:ext cx="3528255" cy="2247900"/>
          </a:xfrm>
          <a:prstGeom prst="rect">
            <a:avLst/>
          </a:prstGeom>
        </p:spPr>
      </p:pic>
      <p:pic>
        <p:nvPicPr>
          <p:cNvPr id="11" name="Image 10">
            <a:extLst>
              <a:ext uri="{FF2B5EF4-FFF2-40B4-BE49-F238E27FC236}">
                <a16:creationId xmlns:a16="http://schemas.microsoft.com/office/drawing/2014/main" id="{FB5F7F2A-15B7-0E35-FCF1-94E107AB44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7663" y="4719724"/>
            <a:ext cx="2674019" cy="2674019"/>
          </a:xfrm>
          <a:prstGeom prst="rect">
            <a:avLst/>
          </a:prstGeom>
        </p:spPr>
      </p:pic>
    </p:spTree>
    <p:extLst>
      <p:ext uri="{BB962C8B-B14F-4D97-AF65-F5344CB8AC3E}">
        <p14:creationId xmlns:p14="http://schemas.microsoft.com/office/powerpoint/2010/main" val="220925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FE22-2740-1260-1898-DD48BE6A01C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04CD27A0-1AAF-31B2-AF36-4D292376E393}"/>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75AB37FE-AD13-B91E-F719-6C63A556DF54}"/>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931CF3FD-06BF-16D6-E1D6-F14F643A2321}"/>
              </a:ext>
            </a:extLst>
          </p:cNvPr>
          <p:cNvSpPr txBox="1"/>
          <p:nvPr/>
        </p:nvSpPr>
        <p:spPr>
          <a:xfrm>
            <a:off x="1693120" y="2384676"/>
            <a:ext cx="7409508" cy="1231106"/>
          </a:xfrm>
          <a:prstGeom prst="rect">
            <a:avLst/>
          </a:prstGeom>
        </p:spPr>
        <p:txBody>
          <a:bodyPr wrap="square" lIns="0" tIns="0" rIns="0" bIns="0" rtlCol="0" anchor="t">
            <a:spAutoFit/>
          </a:bodyPr>
          <a:lstStyle/>
          <a:p>
            <a:r>
              <a:rPr lang="fr-FR" sz="4000" b="1" dirty="0">
                <a:solidFill>
                  <a:schemeClr val="accent1">
                    <a:lumMod val="50000"/>
                  </a:schemeClr>
                </a:solidFill>
              </a:rPr>
              <a:t>INTRODUCTION À L’IA
COURRIER ANALYSIS :</a:t>
            </a:r>
            <a:endParaRPr lang="fr-FR" sz="4000" b="1" dirty="0">
              <a:solidFill>
                <a:schemeClr val="accent1">
                  <a:lumMod val="50000"/>
                </a:schemeClr>
              </a:solidFill>
              <a:latin typeface="League Spartan" panose="020B0604020202020204" charset="0"/>
            </a:endParaRPr>
          </a:p>
        </p:txBody>
      </p:sp>
      <p:sp>
        <p:nvSpPr>
          <p:cNvPr id="19" name="TextBox 19">
            <a:extLst>
              <a:ext uri="{FF2B5EF4-FFF2-40B4-BE49-F238E27FC236}">
                <a16:creationId xmlns:a16="http://schemas.microsoft.com/office/drawing/2014/main" id="{DE089A9B-76A0-639E-3CC7-EB6A024DD6DF}"/>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C18679DC-C102-D778-44AD-0CC7086E2181}"/>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B79FC7C2-3957-11DF-58B0-21498EA79DC1}"/>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E04C1B7-3F4B-9AFE-171A-04B4D0C980A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ACB184CC-DE6B-6292-ECA5-59934B482F07}"/>
              </a:ext>
            </a:extLst>
          </p:cNvPr>
          <p:cNvSpPr/>
          <p:nvPr/>
        </p:nvSpPr>
        <p:spPr>
          <a:xfrm flipV="1">
            <a:off x="7642793" y="3833815"/>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0C7CD95E-EC91-9D85-F0E8-605161783C5A}"/>
              </a:ext>
            </a:extLst>
          </p:cNvPr>
          <p:cNvSpPr txBox="1"/>
          <p:nvPr/>
        </p:nvSpPr>
        <p:spPr>
          <a:xfrm>
            <a:off x="1618008" y="4794214"/>
            <a:ext cx="5084897" cy="4154984"/>
          </a:xfrm>
          <a:prstGeom prst="rect">
            <a:avLst/>
          </a:prstGeom>
          <a:noFill/>
        </p:spPr>
        <p:txBody>
          <a:bodyPr wrap="square">
            <a:spAutoFit/>
          </a:bodyPr>
          <a:lstStyle/>
          <a:p>
            <a:pPr marL="342900" indent="-342900">
              <a:buFont typeface="Wingdings" panose="05000000000000000000" pitchFamily="2" charset="2"/>
              <a:buChar char="q"/>
            </a:pPr>
            <a:r>
              <a:rPr lang="fr-FR" sz="2400" dirty="0">
                <a:latin typeface="Bahnschrift" panose="020B0502040204020203" pitchFamily="34" charset="0"/>
              </a:rPr>
              <a:t>Automatise le traitement des documents pour le courrier entrant/sortant</a:t>
            </a:r>
          </a:p>
          <a:p>
            <a:pPr marL="342900" indent="-342900">
              <a:buFont typeface="Wingdings" panose="05000000000000000000" pitchFamily="2" charset="2"/>
              <a:buChar char="q"/>
            </a:pPr>
            <a:endParaRPr lang="fr-FR"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Utilise l’OCR et l’apprentissage automatique pour l’extraction et la classification des données </a:t>
            </a:r>
          </a:p>
          <a:p>
            <a:pPr marL="342900" indent="-342900">
              <a:buFont typeface="Wingdings" panose="05000000000000000000" pitchFamily="2" charset="2"/>
              <a:buChar char="q"/>
            </a:pPr>
            <a:endParaRPr lang="fr-FR"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S’intègre à l’application principale via un</a:t>
            </a:r>
            <a:r>
              <a:rPr lang="fr-FR" sz="2400" b="1" dirty="0">
                <a:latin typeface="Bahnschrift" panose="020B0502040204020203" pitchFamily="34" charset="0"/>
              </a:rPr>
              <a:t> </a:t>
            </a:r>
            <a:r>
              <a:rPr lang="fr-FR" sz="2400" dirty="0">
                <a:latin typeface="Bahnschrift" panose="020B0502040204020203" pitchFamily="34" charset="0"/>
              </a:rPr>
              <a:t>service </a:t>
            </a:r>
            <a:r>
              <a:rPr lang="fr-FR" sz="2400" dirty="0" err="1">
                <a:latin typeface="Bahnschrift" panose="020B0502040204020203" pitchFamily="34" charset="0"/>
              </a:rPr>
              <a:t>FastAPI</a:t>
            </a:r>
            <a:endParaRPr lang="en-US" sz="2400" dirty="0">
              <a:latin typeface="Bahnschrift" panose="020B0502040204020203" pitchFamily="34" charset="0"/>
            </a:endParaRPr>
          </a:p>
          <a:p>
            <a:pPr marL="342900" indent="-342900">
              <a:buFont typeface="Wingdings" panose="05000000000000000000" pitchFamily="2" charset="2"/>
              <a:buChar char="q"/>
            </a:pPr>
            <a:endParaRPr lang="en-US" sz="2400" dirty="0">
              <a:latin typeface="Bahnschrift" panose="020B0502040204020203" pitchFamily="34" charset="0"/>
            </a:endParaRPr>
          </a:p>
        </p:txBody>
      </p:sp>
      <p:grpSp>
        <p:nvGrpSpPr>
          <p:cNvPr id="2" name="Group 9">
            <a:extLst>
              <a:ext uri="{FF2B5EF4-FFF2-40B4-BE49-F238E27FC236}">
                <a16:creationId xmlns:a16="http://schemas.microsoft.com/office/drawing/2014/main" id="{5E1E1BCD-1C55-EA6C-1ED3-E44200A2E9BF}"/>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83E187D9-2BE5-9074-8166-298252CA3F6A}"/>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EE6E8195-9D6A-6925-E841-F313CF63180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D6C29CCC-7460-1ACF-2CFC-6F7CCFD5D0E8}"/>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9E634AA0-D384-DFA2-767D-8FDA2E0BF467}"/>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26CD9BE7-3A83-9E82-7241-6E91A40E5455}"/>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0AADE64B-0EA5-DF25-F9E5-D323B79BC04D}"/>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4ED2D411-E047-BB5B-EFBE-094BAAAF2558}"/>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68174AC0-1ADD-48F7-83D9-A899285F1540}"/>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5D349653-3E16-5DC4-4A28-1C9142282AB1}"/>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88F73D67-90C2-3E50-3302-63A674F01C2D}"/>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C470A18E-960F-DAEA-922C-984B2B39E23B}"/>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5542922E-50BD-CBC1-7260-CAE6C23ADB33}"/>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1CDABD64-0D1A-C743-A6E9-1C005F57765F}"/>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pic>
        <p:nvPicPr>
          <p:cNvPr id="1026" name="Picture 2" descr="What is Artificial Intelligence (AI) and Why People Should Learn About it -  UCF Business Incubation Program - University of Central Florida">
            <a:extLst>
              <a:ext uri="{FF2B5EF4-FFF2-40B4-BE49-F238E27FC236}">
                <a16:creationId xmlns:a16="http://schemas.microsoft.com/office/drawing/2014/main" id="{FDCBFC99-5F55-449A-9BC4-655A2CC398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5287" y="4175683"/>
            <a:ext cx="6984168" cy="465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43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FE22-2740-1260-1898-DD48BE6A01C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04CD27A0-1AAF-31B2-AF36-4D292376E393}"/>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75AB37FE-AD13-B91E-F719-6C63A556DF54}"/>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931CF3FD-06BF-16D6-E1D6-F14F643A2321}"/>
              </a:ext>
            </a:extLst>
          </p:cNvPr>
          <p:cNvSpPr txBox="1"/>
          <p:nvPr/>
        </p:nvSpPr>
        <p:spPr>
          <a:xfrm>
            <a:off x="1693120" y="2384676"/>
            <a:ext cx="7409508" cy="1231106"/>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EXTRACTION DE TEXTE À PARTIR D’IMAGES :</a:t>
            </a:r>
          </a:p>
        </p:txBody>
      </p:sp>
      <p:sp>
        <p:nvSpPr>
          <p:cNvPr id="19" name="TextBox 19">
            <a:extLst>
              <a:ext uri="{FF2B5EF4-FFF2-40B4-BE49-F238E27FC236}">
                <a16:creationId xmlns:a16="http://schemas.microsoft.com/office/drawing/2014/main" id="{DE089A9B-76A0-639E-3CC7-EB6A024DD6DF}"/>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C18679DC-C102-D778-44AD-0CC7086E2181}"/>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B79FC7C2-3957-11DF-58B0-21498EA79DC1}"/>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E04C1B7-3F4B-9AFE-171A-04B4D0C980A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ACB184CC-DE6B-6292-ECA5-59934B482F07}"/>
              </a:ext>
            </a:extLst>
          </p:cNvPr>
          <p:cNvSpPr/>
          <p:nvPr/>
        </p:nvSpPr>
        <p:spPr>
          <a:xfrm flipV="1">
            <a:off x="7642793" y="3833815"/>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0C7CD95E-EC91-9D85-F0E8-605161783C5A}"/>
              </a:ext>
            </a:extLst>
          </p:cNvPr>
          <p:cNvSpPr txBox="1"/>
          <p:nvPr/>
        </p:nvSpPr>
        <p:spPr>
          <a:xfrm>
            <a:off x="1618008" y="4794214"/>
            <a:ext cx="5084897" cy="3416320"/>
          </a:xfrm>
          <a:prstGeom prst="rect">
            <a:avLst/>
          </a:prstGeom>
          <a:noFill/>
        </p:spPr>
        <p:txBody>
          <a:bodyPr wrap="square">
            <a:spAutoFit/>
          </a:bodyPr>
          <a:lstStyle/>
          <a:p>
            <a:pPr marL="342900" indent="-342900">
              <a:buFont typeface="Wingdings" panose="05000000000000000000" pitchFamily="2" charset="2"/>
              <a:buChar char="q"/>
            </a:pPr>
            <a:r>
              <a:rPr lang="fr-FR" sz="2400" dirty="0">
                <a:latin typeface="Bahnschrift" panose="020B0502040204020203" pitchFamily="34" charset="0"/>
              </a:rPr>
              <a:t>Utilise l’OCR Tesseract via </a:t>
            </a:r>
            <a:r>
              <a:rPr lang="fr-FR" sz="2400" dirty="0" err="1">
                <a:latin typeface="Bahnschrift" panose="020B0502040204020203" pitchFamily="34" charset="0"/>
              </a:rPr>
              <a:t>OpenCV</a:t>
            </a:r>
            <a:r>
              <a:rPr lang="fr-FR" sz="2400" dirty="0">
                <a:latin typeface="Bahnschrift" panose="020B0502040204020203" pitchFamily="34" charset="0"/>
              </a:rPr>
              <a:t> pour lire les images de courrier numérisées</a:t>
            </a:r>
          </a:p>
          <a:p>
            <a:pPr marL="342900" indent="-342900">
              <a:buFont typeface="Wingdings" panose="05000000000000000000" pitchFamily="2" charset="2"/>
              <a:buChar char="q"/>
            </a:pPr>
            <a:endParaRPr lang="en-US"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Convertit le contenu de l’image en texte lisible par machine</a:t>
            </a:r>
          </a:p>
          <a:p>
            <a:pPr marL="342900" indent="-342900">
              <a:buFont typeface="Wingdings" panose="05000000000000000000" pitchFamily="2" charset="2"/>
              <a:buChar char="q"/>
            </a:pPr>
            <a:endParaRPr lang="en-US"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Gère différents formats d’image (JPEG, PNG, etc.)</a:t>
            </a:r>
            <a:endParaRPr lang="en-US" sz="2400" dirty="0">
              <a:latin typeface="Bahnschrift" panose="020B0502040204020203" pitchFamily="34" charset="0"/>
            </a:endParaRPr>
          </a:p>
        </p:txBody>
      </p:sp>
      <p:grpSp>
        <p:nvGrpSpPr>
          <p:cNvPr id="2" name="Group 9">
            <a:extLst>
              <a:ext uri="{FF2B5EF4-FFF2-40B4-BE49-F238E27FC236}">
                <a16:creationId xmlns:a16="http://schemas.microsoft.com/office/drawing/2014/main" id="{5E1E1BCD-1C55-EA6C-1ED3-E44200A2E9BF}"/>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83E187D9-2BE5-9074-8166-298252CA3F6A}"/>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EE6E8195-9D6A-6925-E841-F313CF63180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D6C29CCC-7460-1ACF-2CFC-6F7CCFD5D0E8}"/>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9E634AA0-D384-DFA2-767D-8FDA2E0BF467}"/>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26CD9BE7-3A83-9E82-7241-6E91A40E5455}"/>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0AADE64B-0EA5-DF25-F9E5-D323B79BC04D}"/>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4ED2D411-E047-BB5B-EFBE-094BAAAF2558}"/>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68174AC0-1ADD-48F7-83D9-A899285F1540}"/>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5D349653-3E16-5DC4-4A28-1C9142282AB1}"/>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88F73D67-90C2-3E50-3302-63A674F01C2D}"/>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C470A18E-960F-DAEA-922C-984B2B39E23B}"/>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5542922E-50BD-CBC1-7260-CAE6C23ADB33}"/>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1CDABD64-0D1A-C743-A6E9-1C005F57765F}"/>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pic>
        <p:nvPicPr>
          <p:cNvPr id="2052" name="Picture 4" descr="Text recognition with Python • AranaCorp">
            <a:extLst>
              <a:ext uri="{FF2B5EF4-FFF2-40B4-BE49-F238E27FC236}">
                <a16:creationId xmlns:a16="http://schemas.microsoft.com/office/drawing/2014/main" id="{23F76DD5-58AB-41EE-9200-855FF3C5F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099" y="3690069"/>
            <a:ext cx="7940339"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FE22-2740-1260-1898-DD48BE6A01C0}"/>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04CD27A0-1AAF-31B2-AF36-4D292376E393}"/>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75AB37FE-AD13-B91E-F719-6C63A556DF54}"/>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931CF3FD-06BF-16D6-E1D6-F14F643A2321}"/>
              </a:ext>
            </a:extLst>
          </p:cNvPr>
          <p:cNvSpPr txBox="1"/>
          <p:nvPr/>
        </p:nvSpPr>
        <p:spPr>
          <a:xfrm>
            <a:off x="1693119" y="2384676"/>
            <a:ext cx="9522417" cy="615553"/>
          </a:xfrm>
          <a:prstGeom prst="rect">
            <a:avLst/>
          </a:prstGeom>
        </p:spPr>
        <p:txBody>
          <a:bodyPr wrap="square" lIns="0" tIns="0" rIns="0" bIns="0" rtlCol="0" anchor="t">
            <a:spAutoFit/>
          </a:bodyPr>
          <a:lstStyle/>
          <a:p>
            <a:r>
              <a:rPr lang="en-US" sz="4000" b="1" dirty="0">
                <a:solidFill>
                  <a:schemeClr val="accent1">
                    <a:lumMod val="50000"/>
                  </a:schemeClr>
                </a:solidFill>
                <a:latin typeface="League Spartan" panose="020B0604020202020204" charset="0"/>
              </a:rPr>
              <a:t>COURRIER TYPE CLASSIFICATION</a:t>
            </a:r>
            <a:r>
              <a:rPr lang="fr-FR" sz="4000" b="1" dirty="0">
                <a:solidFill>
                  <a:schemeClr val="accent1">
                    <a:lumMod val="50000"/>
                  </a:schemeClr>
                </a:solidFill>
                <a:latin typeface="League Spartan" panose="020B0604020202020204" charset="0"/>
              </a:rPr>
              <a:t>:</a:t>
            </a:r>
          </a:p>
        </p:txBody>
      </p:sp>
      <p:sp>
        <p:nvSpPr>
          <p:cNvPr id="19" name="TextBox 19">
            <a:extLst>
              <a:ext uri="{FF2B5EF4-FFF2-40B4-BE49-F238E27FC236}">
                <a16:creationId xmlns:a16="http://schemas.microsoft.com/office/drawing/2014/main" id="{DE089A9B-76A0-639E-3CC7-EB6A024DD6DF}"/>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C18679DC-C102-D778-44AD-0CC7086E2181}"/>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B79FC7C2-3957-11DF-58B0-21498EA79DC1}"/>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E04C1B7-3F4B-9AFE-171A-04B4D0C980A0}"/>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ACB184CC-DE6B-6292-ECA5-59934B482F07}"/>
              </a:ext>
            </a:extLst>
          </p:cNvPr>
          <p:cNvSpPr/>
          <p:nvPr/>
        </p:nvSpPr>
        <p:spPr>
          <a:xfrm flipV="1">
            <a:off x="7642793" y="3833815"/>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0C7CD95E-EC91-9D85-F0E8-605161783C5A}"/>
              </a:ext>
            </a:extLst>
          </p:cNvPr>
          <p:cNvSpPr txBox="1"/>
          <p:nvPr/>
        </p:nvSpPr>
        <p:spPr>
          <a:xfrm>
            <a:off x="1618008" y="4794214"/>
            <a:ext cx="5084897" cy="4524315"/>
          </a:xfrm>
          <a:prstGeom prst="rect">
            <a:avLst/>
          </a:prstGeom>
          <a:noFill/>
        </p:spPr>
        <p:txBody>
          <a:bodyPr wrap="square">
            <a:spAutoFit/>
          </a:bodyPr>
          <a:lstStyle/>
          <a:p>
            <a:pPr marL="342900" indent="-342900">
              <a:buFont typeface="Wingdings" panose="05000000000000000000" pitchFamily="2" charset="2"/>
              <a:buChar char="q"/>
            </a:pPr>
            <a:r>
              <a:rPr lang="fr-FR" sz="2400" dirty="0">
                <a:latin typeface="Bahnschrift" panose="020B0502040204020203" pitchFamily="34" charset="0"/>
              </a:rPr>
              <a:t>Compare l’intégration de texte à l’intégration de catégories (administratif, médical, urgent </a:t>
            </a:r>
          </a:p>
          <a:p>
            <a:pPr marL="342900" indent="-342900">
              <a:buFont typeface="Wingdings" panose="05000000000000000000" pitchFamily="2" charset="2"/>
              <a:buChar char="q"/>
            </a:pPr>
            <a:endParaRPr lang="fr-FR"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Utilise la similarité cosinus pour déterminer la meilleure correspondance</a:t>
            </a:r>
          </a:p>
          <a:p>
            <a:pPr marL="342900" indent="-342900">
              <a:buFont typeface="Wingdings" panose="05000000000000000000" pitchFamily="2" charset="2"/>
              <a:buChar char="q"/>
            </a:pPr>
            <a:endParaRPr lang="fr-FR" sz="2400" dirty="0">
              <a:latin typeface="Bahnschrift" panose="020B0502040204020203" pitchFamily="34" charset="0"/>
            </a:endParaRPr>
          </a:p>
          <a:p>
            <a:pPr marL="342900" indent="-342900">
              <a:buFont typeface="Wingdings" panose="05000000000000000000" pitchFamily="2" charset="2"/>
              <a:buChar char="q"/>
            </a:pPr>
            <a:r>
              <a:rPr lang="fr-FR" sz="2400" dirty="0">
                <a:latin typeface="Bahnschrift" panose="020B0502040204020203" pitchFamily="34" charset="0"/>
              </a:rPr>
              <a:t>Renvoie le type et le score de confiance (p. ex., « médical » avec un niveau de confiance de 85 %)</a:t>
            </a:r>
            <a:endParaRPr lang="en-US" sz="2400" dirty="0">
              <a:latin typeface="Bahnschrift" panose="020B0502040204020203" pitchFamily="34" charset="0"/>
            </a:endParaRPr>
          </a:p>
        </p:txBody>
      </p:sp>
      <p:grpSp>
        <p:nvGrpSpPr>
          <p:cNvPr id="2" name="Group 9">
            <a:extLst>
              <a:ext uri="{FF2B5EF4-FFF2-40B4-BE49-F238E27FC236}">
                <a16:creationId xmlns:a16="http://schemas.microsoft.com/office/drawing/2014/main" id="{5E1E1BCD-1C55-EA6C-1ED3-E44200A2E9BF}"/>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83E187D9-2BE5-9074-8166-298252CA3F6A}"/>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EE6E8195-9D6A-6925-E841-F313CF63180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D6C29CCC-7460-1ACF-2CFC-6F7CCFD5D0E8}"/>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9E634AA0-D384-DFA2-767D-8FDA2E0BF467}"/>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26CD9BE7-3A83-9E82-7241-6E91A40E5455}"/>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0AADE64B-0EA5-DF25-F9E5-D323B79BC04D}"/>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4ED2D411-E047-BB5B-EFBE-094BAAAF2558}"/>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68174AC0-1ADD-48F7-83D9-A899285F1540}"/>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5D349653-3E16-5DC4-4A28-1C9142282AB1}"/>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88F73D67-90C2-3E50-3302-63A674F01C2D}"/>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C470A18E-960F-DAEA-922C-984B2B39E23B}"/>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5542922E-50BD-CBC1-7260-CAE6C23ADB33}"/>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1CDABD64-0D1A-C743-A6E9-1C005F57765F}"/>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pic>
        <p:nvPicPr>
          <p:cNvPr id="3076" name="Picture 4" descr="The schematic diagram of cosine similarity measure | Download ...">
            <a:extLst>
              <a:ext uri="{FF2B5EF4-FFF2-40B4-BE49-F238E27FC236}">
                <a16:creationId xmlns:a16="http://schemas.microsoft.com/office/drawing/2014/main" id="{10B685FC-077C-48E1-B798-564DBE946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3368" y="3460849"/>
            <a:ext cx="7357258" cy="572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6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D80D2-1EBA-C379-CF8D-90DAE41AFB97}"/>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C26B1B84-482C-78C7-A614-130E37DC8AE0}"/>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CF0F66AE-FECC-A98E-5776-279766EAFF83}"/>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97995073-9498-81E4-A941-52DA724FFF49}"/>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RESULTAT FINAL :</a:t>
            </a:r>
          </a:p>
        </p:txBody>
      </p:sp>
      <p:sp>
        <p:nvSpPr>
          <p:cNvPr id="19" name="TextBox 19">
            <a:extLst>
              <a:ext uri="{FF2B5EF4-FFF2-40B4-BE49-F238E27FC236}">
                <a16:creationId xmlns:a16="http://schemas.microsoft.com/office/drawing/2014/main" id="{F752F796-54C8-E388-E4E0-F0F5990DE24B}"/>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F68CE9DC-A86E-95BD-E291-B81212CBF390}"/>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E295A592-9FEE-DD69-3C71-099384CD7FE0}"/>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7F9867E-F1B5-705D-5287-7F547D4A5965}"/>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11267C0C-BE46-FF5C-CD11-7B132EB634DC}"/>
              </a:ext>
            </a:extLst>
          </p:cNvPr>
          <p:cNvSpPr/>
          <p:nvPr/>
        </p:nvSpPr>
        <p:spPr>
          <a:xfrm flipV="1">
            <a:off x="7642793" y="3833815"/>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6AD041E8-F172-5C59-6606-4B3B96299CEA}"/>
              </a:ext>
            </a:extLst>
          </p:cNvPr>
          <p:cNvSpPr txBox="1"/>
          <p:nvPr/>
        </p:nvSpPr>
        <p:spPr>
          <a:xfrm>
            <a:off x="1618008" y="4755528"/>
            <a:ext cx="5084897" cy="3108543"/>
          </a:xfrm>
          <a:prstGeom prst="rect">
            <a:avLst/>
          </a:prstGeom>
          <a:noFill/>
        </p:spPr>
        <p:txBody>
          <a:bodyPr wrap="square">
            <a:spAutoFit/>
          </a:bodyPr>
          <a:lstStyle/>
          <a:p>
            <a:r>
              <a:rPr lang="fr-FR" sz="2400" dirty="0">
                <a:latin typeface="Bahnschrift Condensed" panose="020B0502040204020203" pitchFamily="34" charset="0"/>
              </a:rPr>
              <a:t>Ce que nous avons fait : Nous avons visualisé la répartition des courriers selon leur niveau de priorité (urgent, administrative, </a:t>
            </a:r>
            <a:r>
              <a:rPr lang="fr-FR" sz="2400" dirty="0" err="1">
                <a:latin typeface="Bahnschrift Condensed" panose="020B0502040204020203" pitchFamily="34" charset="0"/>
              </a:rPr>
              <a:t>medical</a:t>
            </a:r>
            <a:r>
              <a:rPr lang="fr-FR" sz="2400" dirty="0">
                <a:latin typeface="Bahnschrift Condensed" panose="020B0502040204020203" pitchFamily="34" charset="0"/>
              </a:rPr>
              <a:t>.).Ce que nous avons trouvé : Le diagramme montre une répartition relativement équilibrée entre les différentes priorités. Aucun groupe ne domine de manière significative, ce qui indique que notre jeu de données est bien balancé.</a:t>
            </a:r>
          </a:p>
        </p:txBody>
      </p:sp>
      <p:sp>
        <p:nvSpPr>
          <p:cNvPr id="14" name="ZoneTexte 13">
            <a:extLst>
              <a:ext uri="{FF2B5EF4-FFF2-40B4-BE49-F238E27FC236}">
                <a16:creationId xmlns:a16="http://schemas.microsoft.com/office/drawing/2014/main" id="{79848039-3960-9AD6-79AC-459544848EEE}"/>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Répartition des Priorités :</a:t>
            </a:r>
          </a:p>
        </p:txBody>
      </p:sp>
      <p:grpSp>
        <p:nvGrpSpPr>
          <p:cNvPr id="2" name="Group 9">
            <a:extLst>
              <a:ext uri="{FF2B5EF4-FFF2-40B4-BE49-F238E27FC236}">
                <a16:creationId xmlns:a16="http://schemas.microsoft.com/office/drawing/2014/main" id="{0D8F23D8-5F94-4E5B-144F-67C7824C5D7E}"/>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F54093F9-A980-1D39-67EF-C5F57DE63A0E}"/>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D9814962-3F4A-A657-999F-DB4BCA2D4094}"/>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846F9867-C131-B235-59B5-E032C3BCC261}"/>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5F97D3AA-232F-313E-0A7C-EC2F27ABD50B}"/>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53C555A1-DA06-6F63-574E-A4A84CA72A34}"/>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E16AEA30-7122-5C8C-D78F-337B92783C4A}"/>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9B4F0920-4C8C-1106-17E4-F8D28B45A856}"/>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D1320E65-B884-2381-FE44-AC7EF43CE1EA}"/>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B734678E-D32D-3BFE-98F9-7804D2AAB269}"/>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BF694BE1-A773-EB01-EEE2-25E55CCC5692}"/>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BDA47DDA-7641-9191-CFDB-230C7B63502C}"/>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AAA3B53C-7BBF-EA59-09C5-52BE9794E14F}"/>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BB909BD3-8A05-DB01-EB1A-6F081C16EEF8}"/>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pic>
        <p:nvPicPr>
          <p:cNvPr id="11" name="Image 10">
            <a:extLst>
              <a:ext uri="{FF2B5EF4-FFF2-40B4-BE49-F238E27FC236}">
                <a16:creationId xmlns:a16="http://schemas.microsoft.com/office/drawing/2014/main" id="{82B34D4E-DC52-FB08-707B-F22228935CC1}"/>
              </a:ext>
            </a:extLst>
          </p:cNvPr>
          <p:cNvPicPr>
            <a:picLocks noChangeAspect="1"/>
          </p:cNvPicPr>
          <p:nvPr/>
        </p:nvPicPr>
        <p:blipFill>
          <a:blip r:embed="rId6">
            <a:extLst>
              <a:ext uri="{28A0092B-C50C-407E-A947-70E740481C1C}">
                <a14:useLocalDpi xmlns:a14="http://schemas.microsoft.com/office/drawing/2010/main" val="0"/>
              </a:ext>
            </a:extLst>
          </a:blip>
          <a:srcRect t="16105"/>
          <a:stretch>
            <a:fillRect/>
          </a:stretch>
        </p:blipFill>
        <p:spPr>
          <a:xfrm>
            <a:off x="9719702" y="3833815"/>
            <a:ext cx="5086350" cy="3907633"/>
          </a:xfrm>
          <a:prstGeom prst="rect">
            <a:avLst/>
          </a:prstGeom>
        </p:spPr>
      </p:pic>
    </p:spTree>
    <p:extLst>
      <p:ext uri="{BB962C8B-B14F-4D97-AF65-F5344CB8AC3E}">
        <p14:creationId xmlns:p14="http://schemas.microsoft.com/office/powerpoint/2010/main" val="379572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3EB22-D33E-E58F-C2F6-B76D3F9F1536}"/>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A958572F-7DA1-C501-06A1-9AF0A8CB832B}"/>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A459CD32-4BCB-FB65-3A15-1D897D8605B4}"/>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376D70B6-0B19-A844-A346-CFECC2A5E91C}"/>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RESULTAT FINAL :</a:t>
            </a:r>
          </a:p>
        </p:txBody>
      </p:sp>
      <p:sp>
        <p:nvSpPr>
          <p:cNvPr id="19" name="TextBox 19">
            <a:extLst>
              <a:ext uri="{FF2B5EF4-FFF2-40B4-BE49-F238E27FC236}">
                <a16:creationId xmlns:a16="http://schemas.microsoft.com/office/drawing/2014/main" id="{21636B1F-80C8-9F24-00F0-AFA1346D772B}"/>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C8FBCB46-22C7-543D-5039-45FD5DF46911}"/>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A4F5D345-0CCA-875C-409B-054B8B8824FC}"/>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85ABC513-1075-8EC1-F21F-F266A92DD1C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5" name="ZoneTexte 4">
            <a:extLst>
              <a:ext uri="{FF2B5EF4-FFF2-40B4-BE49-F238E27FC236}">
                <a16:creationId xmlns:a16="http://schemas.microsoft.com/office/drawing/2014/main" id="{3E4A334E-8E7C-8F40-3345-15450488D613}"/>
              </a:ext>
            </a:extLst>
          </p:cNvPr>
          <p:cNvSpPr txBox="1"/>
          <p:nvPr/>
        </p:nvSpPr>
        <p:spPr>
          <a:xfrm>
            <a:off x="2479744" y="4838700"/>
            <a:ext cx="12873195" cy="3785652"/>
          </a:xfrm>
          <a:prstGeom prst="rect">
            <a:avLst/>
          </a:prstGeom>
          <a:noFill/>
        </p:spPr>
        <p:txBody>
          <a:bodyPr wrap="square">
            <a:spAutoFit/>
          </a:bodyPr>
          <a:lstStyle/>
          <a:p>
            <a:r>
              <a:rPr lang="fr-FR" sz="2400" dirty="0">
                <a:latin typeface="Bahnschrift Condensed" panose="020B0502040204020203" pitchFamily="34" charset="0"/>
              </a:rPr>
              <a:t>Pour notre tâche de classification automatique des courriers, qui consiste à attribuer une catégorie à chaque document, nous avons évalué une sélection d'algorithmes de Machine Learning reconnus pour leur efficacité.</a:t>
            </a:r>
          </a:p>
          <a:p>
            <a:r>
              <a:rPr lang="fr-FR" sz="2400" dirty="0">
                <a:latin typeface="Bahnschrift Condensed" panose="020B0502040204020203" pitchFamily="34" charset="0"/>
              </a:rPr>
              <a:t>Les modèles que nous avons testés sont les suivants :</a:t>
            </a:r>
          </a:p>
          <a:p>
            <a:pPr marL="342900" indent="-342900">
              <a:buFont typeface="Arial" panose="020B0604020202020204" pitchFamily="34" charset="0"/>
              <a:buChar char="•"/>
            </a:pPr>
            <a:r>
              <a:rPr lang="fr-FR" sz="2400" b="1" dirty="0" err="1">
                <a:latin typeface="Bahnschrift Condensed" panose="020B0502040204020203" pitchFamily="34" charset="0"/>
              </a:rPr>
              <a:t>Random</a:t>
            </a:r>
            <a:r>
              <a:rPr lang="fr-FR" sz="2400" b="1" dirty="0">
                <a:latin typeface="Bahnschrift Condensed" panose="020B0502040204020203" pitchFamily="34" charset="0"/>
              </a:rPr>
              <a:t> Forest</a:t>
            </a:r>
            <a:endParaRPr lang="fr-FR" sz="2400" dirty="0">
              <a:latin typeface="Bahnschrift Condensed" panose="020B0502040204020203" pitchFamily="34" charset="0"/>
            </a:endParaRPr>
          </a:p>
          <a:p>
            <a:pPr marL="342900" indent="-342900">
              <a:buFont typeface="Arial" panose="020B0604020202020204" pitchFamily="34" charset="0"/>
              <a:buChar char="•"/>
            </a:pPr>
            <a:r>
              <a:rPr lang="fr-FR" sz="2400" b="1" dirty="0" err="1">
                <a:latin typeface="Bahnschrift Condensed" panose="020B0502040204020203" pitchFamily="34" charset="0"/>
              </a:rPr>
              <a:t>Logistic</a:t>
            </a:r>
            <a:r>
              <a:rPr lang="fr-FR" sz="2400" b="1" dirty="0">
                <a:latin typeface="Bahnschrift Condensed" panose="020B0502040204020203" pitchFamily="34" charset="0"/>
              </a:rPr>
              <a:t> </a:t>
            </a:r>
            <a:r>
              <a:rPr lang="fr-FR" sz="2400" b="1" dirty="0" err="1">
                <a:latin typeface="Bahnschrift Condensed" panose="020B0502040204020203" pitchFamily="34" charset="0"/>
              </a:rPr>
              <a:t>Regression</a:t>
            </a:r>
            <a:endParaRPr lang="fr-FR" sz="2400" dirty="0">
              <a:latin typeface="Bahnschrift Condensed" panose="020B0502040204020203" pitchFamily="34" charset="0"/>
            </a:endParaRPr>
          </a:p>
          <a:p>
            <a:pPr marL="342900" indent="-342900">
              <a:buFont typeface="Arial" panose="020B0604020202020204" pitchFamily="34" charset="0"/>
              <a:buChar char="•"/>
            </a:pPr>
            <a:r>
              <a:rPr lang="fr-FR" sz="2400" b="1" dirty="0" err="1">
                <a:latin typeface="Bahnschrift Condensed" panose="020B0502040204020203" pitchFamily="34" charset="0"/>
              </a:rPr>
              <a:t>Decision</a:t>
            </a:r>
            <a:r>
              <a:rPr lang="fr-FR" sz="2400" b="1" dirty="0">
                <a:latin typeface="Bahnschrift Condensed" panose="020B0502040204020203" pitchFamily="34" charset="0"/>
              </a:rPr>
              <a:t> </a:t>
            </a:r>
            <a:r>
              <a:rPr lang="fr-FR" sz="2400" b="1" dirty="0" err="1">
                <a:latin typeface="Bahnschrift Condensed" panose="020B0502040204020203" pitchFamily="34" charset="0"/>
              </a:rPr>
              <a:t>Tree</a:t>
            </a:r>
            <a:endParaRPr lang="fr-FR" sz="2400" dirty="0">
              <a:latin typeface="Bahnschrift Condensed" panose="020B0502040204020203" pitchFamily="34" charset="0"/>
            </a:endParaRPr>
          </a:p>
          <a:p>
            <a:pPr marL="342900" indent="-342900">
              <a:buFont typeface="Arial" panose="020B0604020202020204" pitchFamily="34" charset="0"/>
              <a:buChar char="•"/>
            </a:pPr>
            <a:r>
              <a:rPr lang="fr-FR" sz="2400" b="1" dirty="0">
                <a:latin typeface="Bahnschrift Condensed" panose="020B0502040204020203" pitchFamily="34" charset="0"/>
              </a:rPr>
              <a:t>K-</a:t>
            </a:r>
            <a:r>
              <a:rPr lang="fr-FR" sz="2400" b="1" dirty="0" err="1">
                <a:latin typeface="Bahnschrift Condensed" panose="020B0502040204020203" pitchFamily="34" charset="0"/>
              </a:rPr>
              <a:t>Nearest</a:t>
            </a:r>
            <a:r>
              <a:rPr lang="fr-FR" sz="2400" b="1" dirty="0">
                <a:latin typeface="Bahnschrift Condensed" panose="020B0502040204020203" pitchFamily="34" charset="0"/>
              </a:rPr>
              <a:t> Neighbors (KNN)</a:t>
            </a:r>
            <a:endParaRPr lang="fr-FR" sz="2400" dirty="0">
              <a:latin typeface="Bahnschrift Condensed" panose="020B0502040204020203" pitchFamily="34" charset="0"/>
            </a:endParaRPr>
          </a:p>
          <a:p>
            <a:pPr marL="342900" indent="-342900">
              <a:buFont typeface="Arial" panose="020B0604020202020204" pitchFamily="34" charset="0"/>
              <a:buChar char="•"/>
            </a:pPr>
            <a:r>
              <a:rPr lang="fr-FR" sz="2400" b="1" dirty="0">
                <a:latin typeface="Bahnschrift Condensed" panose="020B0502040204020203" pitchFamily="34" charset="0"/>
              </a:rPr>
              <a:t>Neural Network (Réseau de Neurones)</a:t>
            </a:r>
            <a:endParaRPr lang="fr-FR" sz="2400" dirty="0">
              <a:latin typeface="Bahnschrift Condensed" panose="020B0502040204020203" pitchFamily="34" charset="0"/>
            </a:endParaRPr>
          </a:p>
          <a:p>
            <a:r>
              <a:rPr lang="fr-FR" sz="2400" dirty="0">
                <a:latin typeface="Bahnschrift Condensed" panose="020B0502040204020203" pitchFamily="34" charset="0"/>
              </a:rPr>
              <a:t>Nous avons choisi ces algorithmes car ils représentent différentes approches de la classification et nous permettent de comparer leurs performances pour sélectionner le plus précis et le plus fiable pour notre application.</a:t>
            </a:r>
          </a:p>
        </p:txBody>
      </p:sp>
      <p:sp>
        <p:nvSpPr>
          <p:cNvPr id="14" name="ZoneTexte 13">
            <a:extLst>
              <a:ext uri="{FF2B5EF4-FFF2-40B4-BE49-F238E27FC236}">
                <a16:creationId xmlns:a16="http://schemas.microsoft.com/office/drawing/2014/main" id="{13A51F8A-7576-85BB-72C0-021366069062}"/>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Machine Learning :</a:t>
            </a:r>
          </a:p>
        </p:txBody>
      </p:sp>
      <p:grpSp>
        <p:nvGrpSpPr>
          <p:cNvPr id="2" name="Group 9">
            <a:extLst>
              <a:ext uri="{FF2B5EF4-FFF2-40B4-BE49-F238E27FC236}">
                <a16:creationId xmlns:a16="http://schemas.microsoft.com/office/drawing/2014/main" id="{F6A9796A-233F-D153-1CEC-6FC1E14D0B4B}"/>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028C964C-A6D0-FB32-542D-9BCFEDC15491}"/>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88FD3E50-7F8F-5616-B97F-348C7477D7C7}"/>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D323246E-BDF9-BA51-2C0B-9F8FA481889C}"/>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11B09FED-649F-8EEE-9ACB-2057C39C72A2}"/>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6862F5F0-0B69-7ACF-0960-18F8DC96E1D0}"/>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AC7E4AF9-A9B5-70AA-5D8D-C0DAB04B540C}"/>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5125F592-6379-0BD9-14AC-DA999DD3262C}"/>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054B2927-DE5B-A79A-7F63-41CDAEFD1CD9}"/>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8F2F68B0-D102-A10A-7BA4-2F5A2E331489}"/>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CAF8EC06-26FE-DD58-E2F7-4E39EFAEEED5}"/>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25B06CCF-7A3F-8095-9C00-75AFBDD9D98D}"/>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F7DF58E9-C42E-8880-79ED-64995CFAC3C9}"/>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AFE9A9B4-F4DD-0B8C-EAE7-8C6A9F0F49EB}"/>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spTree>
    <p:extLst>
      <p:ext uri="{BB962C8B-B14F-4D97-AF65-F5344CB8AC3E}">
        <p14:creationId xmlns:p14="http://schemas.microsoft.com/office/powerpoint/2010/main" val="11105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fade">
                                      <p:cBhvr>
                                        <p:cTn id="4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a:extLst>
              <a:ext uri="{FF2B5EF4-FFF2-40B4-BE49-F238E27FC236}">
                <a16:creationId xmlns:a16="http://schemas.microsoft.com/office/drawing/2014/main" id="{DFA60111-87B7-7428-461A-BF25D4FA6F40}"/>
              </a:ext>
            </a:extLst>
          </p:cNvPr>
          <p:cNvSpPr/>
          <p:nvPr/>
        </p:nvSpPr>
        <p:spPr>
          <a:xfrm>
            <a:off x="14628562" y="5979077"/>
            <a:ext cx="2049181" cy="2198706"/>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2"/>
            <a:stretch>
              <a:fillRect/>
            </a:stretch>
          </a:blipFill>
        </p:spPr>
        <p:txBody>
          <a:bodyPr/>
          <a:lstStyle/>
          <a:p>
            <a:endParaRPr lang="fr-FR" dirty="0"/>
          </a:p>
        </p:txBody>
      </p:sp>
      <p:sp>
        <p:nvSpPr>
          <p:cNvPr id="39" name="Organigramme : Connecteur 38">
            <a:extLst>
              <a:ext uri="{FF2B5EF4-FFF2-40B4-BE49-F238E27FC236}">
                <a16:creationId xmlns:a16="http://schemas.microsoft.com/office/drawing/2014/main" id="{C49EC145-F329-8DA9-0B38-13E8CA3A7CE2}"/>
              </a:ext>
            </a:extLst>
          </p:cNvPr>
          <p:cNvSpPr/>
          <p:nvPr/>
        </p:nvSpPr>
        <p:spPr>
          <a:xfrm>
            <a:off x="14039078" y="5570742"/>
            <a:ext cx="3228150" cy="3015376"/>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grpSp>
        <p:nvGrpSpPr>
          <p:cNvPr id="2" name="Group 2"/>
          <p:cNvGrpSpPr/>
          <p:nvPr/>
        </p:nvGrpSpPr>
        <p:grpSpPr>
          <a:xfrm>
            <a:off x="1720552" y="3059538"/>
            <a:ext cx="3697122" cy="66388"/>
            <a:chOff x="0" y="0"/>
            <a:chExt cx="241073" cy="21324"/>
          </a:xfrm>
        </p:grpSpPr>
        <p:sp>
          <p:nvSpPr>
            <p:cNvPr id="3" name="Freeform 3"/>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4" name="TextBox 4"/>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6408051" y="4098360"/>
            <a:ext cx="20687" cy="4100513"/>
          </a:xfrm>
          <a:prstGeom prst="line">
            <a:avLst/>
          </a:prstGeom>
          <a:ln w="9525" cap="flat">
            <a:solidFill>
              <a:srgbClr val="2B4257"/>
            </a:solidFill>
            <a:prstDash val="sysDot"/>
            <a:headEnd type="none" w="sm" len="sm"/>
            <a:tailEnd type="none" w="sm" len="sm"/>
          </a:ln>
        </p:spPr>
      </p:sp>
      <p:grpSp>
        <p:nvGrpSpPr>
          <p:cNvPr id="9" name="Group 9"/>
          <p:cNvGrpSpPr/>
          <p:nvPr/>
        </p:nvGrpSpPr>
        <p:grpSpPr>
          <a:xfrm>
            <a:off x="0" y="0"/>
            <a:ext cx="18288000" cy="1312616"/>
            <a:chOff x="0" y="0"/>
            <a:chExt cx="3033995" cy="345710"/>
          </a:xfrm>
        </p:grpSpPr>
        <p:sp>
          <p:nvSpPr>
            <p:cNvPr id="10" name="Freeform 10"/>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11" name="TextBox 11"/>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flipH="1">
            <a:off x="7133697" y="7790539"/>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8035351" y="7403295"/>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454348" y="4098360"/>
            <a:ext cx="4336905" cy="4582793"/>
          </a:xfrm>
          <a:prstGeom prst="rect">
            <a:avLst/>
          </a:prstGeom>
        </p:spPr>
        <p:txBody>
          <a:bodyPr wrap="square" lIns="0" tIns="0" rIns="0" bIns="0" rtlCol="0" anchor="t">
            <a:spAutoFit/>
          </a:bodyPr>
          <a:lstStyle/>
          <a:p>
            <a:pPr>
              <a:lnSpc>
                <a:spcPts val="2400"/>
              </a:lnSpc>
            </a:pPr>
            <a:r>
              <a:rPr lang="fr-FR" sz="2400" dirty="0">
                <a:latin typeface="Bahnschrift Condensed" panose="020B0502040204020203" pitchFamily="34" charset="0"/>
              </a:rPr>
              <a:t>Nous vivons à l'ère du numérique, où l'information circule instantanément. Mais que se passe-t-il quand le système de communication vital d'un hôpital repose encore sur des processus manuels lents et complexes ?</a:t>
            </a:r>
          </a:p>
          <a:p>
            <a:pPr>
              <a:lnSpc>
                <a:spcPts val="2400"/>
              </a:lnSpc>
            </a:pPr>
            <a:r>
              <a:rPr lang="fr-FR" sz="2400" dirty="0">
                <a:latin typeface="Bahnschrift Condensed" panose="020B0502040204020203" pitchFamily="34" charset="0"/>
              </a:rPr>
              <a:t> C'est le défi que nous avons observé au CHU Hassan II de Fès, où la gestion du courrier peut être un véritable goulot d'étranglement.</a:t>
            </a:r>
          </a:p>
          <a:p>
            <a:pPr>
              <a:lnSpc>
                <a:spcPts val="2400"/>
              </a:lnSpc>
            </a:pPr>
            <a:r>
              <a:rPr lang="fr-FR" sz="2400" dirty="0">
                <a:latin typeface="Bahnschrift Condensed" panose="020B0502040204020203" pitchFamily="34" charset="0"/>
              </a:rPr>
              <a:t>Notre projet de fin d'études s'attaque directement à ce problème. Nous avons conçu et développé une plateforme web qui met</a:t>
            </a:r>
          </a:p>
          <a:p>
            <a:pPr>
              <a:lnSpc>
                <a:spcPts val="2400"/>
              </a:lnSpc>
            </a:pPr>
            <a:endParaRPr lang="en-US" sz="1600" spc="14" dirty="0">
              <a:solidFill>
                <a:srgbClr val="000000"/>
              </a:solidFill>
              <a:latin typeface="Gotham"/>
              <a:ea typeface="Gotham"/>
              <a:cs typeface="Gotham"/>
              <a:sym typeface="Gotham"/>
            </a:endParaRPr>
          </a:p>
        </p:txBody>
      </p:sp>
      <p:sp>
        <p:nvSpPr>
          <p:cNvPr id="16" name="TextBox 16"/>
          <p:cNvSpPr txBox="1"/>
          <p:nvPr/>
        </p:nvSpPr>
        <p:spPr>
          <a:xfrm>
            <a:off x="7055518" y="4339635"/>
            <a:ext cx="3964974" cy="2462213"/>
          </a:xfrm>
          <a:prstGeom prst="rect">
            <a:avLst/>
          </a:prstGeom>
        </p:spPr>
        <p:txBody>
          <a:bodyPr lIns="0" tIns="0" rIns="0" bIns="0" rtlCol="0" anchor="t">
            <a:spAutoFit/>
          </a:bodyPr>
          <a:lstStyle/>
          <a:p>
            <a:pPr>
              <a:lnSpc>
                <a:spcPts val="2400"/>
              </a:lnSpc>
            </a:pPr>
            <a:r>
              <a:rPr lang="fr-FR" sz="2400" dirty="0">
                <a:latin typeface="Bahnschrift Condensed" panose="020B0502040204020203" pitchFamily="34" charset="0"/>
              </a:rPr>
              <a:t>l'intelligence artificielle au service de l'administration hospitalière. L'objectif ? Automatiser la lecture, le tri et l'envoi des courriers pour assurer que la bonne information arrive à la bonne personne, au bon moment. Laissez-nous vous montrer comment nous comptons moderniser ce flux essentiel.</a:t>
            </a:r>
            <a:endParaRPr lang="en-US" sz="2000" spc="13" dirty="0">
              <a:solidFill>
                <a:srgbClr val="000000"/>
              </a:solidFill>
              <a:latin typeface="Bahnschrift Condensed" panose="020B0502040204020203" pitchFamily="34" charset="0"/>
              <a:ea typeface="Gotham"/>
              <a:cs typeface="Gotham"/>
              <a:sym typeface="Gotham"/>
            </a:endParaRPr>
          </a:p>
        </p:txBody>
      </p:sp>
      <p:sp>
        <p:nvSpPr>
          <p:cNvPr id="17" name="TextBox 17"/>
          <p:cNvSpPr txBox="1"/>
          <p:nvPr/>
        </p:nvSpPr>
        <p:spPr>
          <a:xfrm>
            <a:off x="1690072" y="2396329"/>
            <a:ext cx="4640462" cy="592406"/>
          </a:xfrm>
          <a:prstGeom prst="rect">
            <a:avLst/>
          </a:prstGeom>
        </p:spPr>
        <p:txBody>
          <a:bodyPr lIns="0" tIns="0" rIns="0" bIns="0" rtlCol="0" anchor="t">
            <a:spAutoFit/>
          </a:bodyPr>
          <a:lstStyle/>
          <a:p>
            <a:pPr marL="0" lvl="0" indent="0" algn="l">
              <a:lnSpc>
                <a:spcPts val="4601"/>
              </a:lnSpc>
            </a:pPr>
            <a:r>
              <a:rPr lang="en-US" sz="4000" spc="-77" dirty="0">
                <a:solidFill>
                  <a:srgbClr val="2B4257"/>
                </a:solidFill>
                <a:latin typeface="League Spartan"/>
                <a:ea typeface="League Spartan"/>
                <a:cs typeface="League Spartan"/>
                <a:sym typeface="League Spartan"/>
              </a:rPr>
              <a:t>INTRODUCTION :</a:t>
            </a:r>
          </a:p>
        </p:txBody>
      </p:sp>
      <p:sp>
        <p:nvSpPr>
          <p:cNvPr id="19" name="TextBox 19"/>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sp>
        <p:nvSpPr>
          <p:cNvPr id="21" name="Organigramme : Terminateur 20">
            <a:extLst>
              <a:ext uri="{FF2B5EF4-FFF2-40B4-BE49-F238E27FC236}">
                <a16:creationId xmlns:a16="http://schemas.microsoft.com/office/drawing/2014/main" id="{81C7DBFB-95FF-6300-3ADD-B04FA13B5F2E}"/>
              </a:ext>
            </a:extLst>
          </p:cNvPr>
          <p:cNvSpPr/>
          <p:nvPr/>
        </p:nvSpPr>
        <p:spPr>
          <a:xfrm>
            <a:off x="4228623" y="165789"/>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4" name="Organigramme : Connecteur 23">
            <a:extLst>
              <a:ext uri="{FF2B5EF4-FFF2-40B4-BE49-F238E27FC236}">
                <a16:creationId xmlns:a16="http://schemas.microsoft.com/office/drawing/2014/main" id="{8DC14375-B487-767B-C9BC-60BC03EECA36}"/>
              </a:ext>
            </a:extLst>
          </p:cNvPr>
          <p:cNvSpPr/>
          <p:nvPr/>
        </p:nvSpPr>
        <p:spPr>
          <a:xfrm>
            <a:off x="6765516" y="230165"/>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25" name="Organigramme : Connecteur 24">
            <a:extLst>
              <a:ext uri="{FF2B5EF4-FFF2-40B4-BE49-F238E27FC236}">
                <a16:creationId xmlns:a16="http://schemas.microsoft.com/office/drawing/2014/main" id="{DF2E6D83-BEE2-A734-60A9-2FB6573B41FB}"/>
              </a:ext>
            </a:extLst>
          </p:cNvPr>
          <p:cNvSpPr/>
          <p:nvPr/>
        </p:nvSpPr>
        <p:spPr>
          <a:xfrm>
            <a:off x="8137638" y="230165"/>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26" name="Organigramme : Connecteur 25">
            <a:extLst>
              <a:ext uri="{FF2B5EF4-FFF2-40B4-BE49-F238E27FC236}">
                <a16:creationId xmlns:a16="http://schemas.microsoft.com/office/drawing/2014/main" id="{3060015B-3C34-3E52-2F20-07DAAC9B6EC3}"/>
              </a:ext>
            </a:extLst>
          </p:cNvPr>
          <p:cNvSpPr/>
          <p:nvPr/>
        </p:nvSpPr>
        <p:spPr>
          <a:xfrm>
            <a:off x="9508472" y="241505"/>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27" name="Organigramme : Connecteur 26">
            <a:extLst>
              <a:ext uri="{FF2B5EF4-FFF2-40B4-BE49-F238E27FC236}">
                <a16:creationId xmlns:a16="http://schemas.microsoft.com/office/drawing/2014/main" id="{7520C619-4CDA-148A-C519-FD7A77C0ED6C}"/>
              </a:ext>
            </a:extLst>
          </p:cNvPr>
          <p:cNvSpPr/>
          <p:nvPr/>
        </p:nvSpPr>
        <p:spPr>
          <a:xfrm>
            <a:off x="10880594" y="217410"/>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28" name="Organigramme : Connecteur 27">
            <a:extLst>
              <a:ext uri="{FF2B5EF4-FFF2-40B4-BE49-F238E27FC236}">
                <a16:creationId xmlns:a16="http://schemas.microsoft.com/office/drawing/2014/main" id="{968D3554-095C-11FC-A1FB-421165513216}"/>
              </a:ext>
            </a:extLst>
          </p:cNvPr>
          <p:cNvSpPr/>
          <p:nvPr/>
        </p:nvSpPr>
        <p:spPr>
          <a:xfrm>
            <a:off x="12170838" y="241505"/>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29" name="Organigramme : Connecteur 28">
            <a:extLst>
              <a:ext uri="{FF2B5EF4-FFF2-40B4-BE49-F238E27FC236}">
                <a16:creationId xmlns:a16="http://schemas.microsoft.com/office/drawing/2014/main" id="{CDDE9821-8219-9977-27DB-3EE79F63A14F}"/>
              </a:ext>
            </a:extLst>
          </p:cNvPr>
          <p:cNvSpPr/>
          <p:nvPr/>
        </p:nvSpPr>
        <p:spPr>
          <a:xfrm>
            <a:off x="13417487" y="241505"/>
            <a:ext cx="874776" cy="784745"/>
          </a:xfrm>
          <a:prstGeom prst="flowChartConnector">
            <a:avLst/>
          </a:prstGeom>
          <a:solidFill>
            <a:schemeClr val="dk1">
              <a:alpha val="50000"/>
            </a:schemeClr>
          </a:solidFill>
          <a:ln>
            <a:noFill/>
          </a:ln>
          <a:effectLst>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0" name="Organigramme : Terminateur 29">
            <a:extLst>
              <a:ext uri="{FF2B5EF4-FFF2-40B4-BE49-F238E27FC236}">
                <a16:creationId xmlns:a16="http://schemas.microsoft.com/office/drawing/2014/main" id="{828A7AEA-6C43-5195-2B5C-5E2F7AD7E15A}"/>
              </a:ext>
            </a:extLst>
          </p:cNvPr>
          <p:cNvSpPr/>
          <p:nvPr/>
        </p:nvSpPr>
        <p:spPr>
          <a:xfrm>
            <a:off x="4505186" y="261969"/>
            <a:ext cx="1978743" cy="784745"/>
          </a:xfrm>
          <a:prstGeom prst="flowChartTerminator">
            <a:avLst/>
          </a:prstGeom>
          <a:solidFill>
            <a:schemeClr val="dk1">
              <a:alpha val="50000"/>
            </a:schemeClr>
          </a:solidFill>
          <a:ln>
            <a:noFill/>
          </a:ln>
          <a:effectLst>
            <a:glow rad="228600">
              <a:schemeClr val="accent1">
                <a:satMod val="175000"/>
                <a:alpha val="40000"/>
              </a:schemeClr>
            </a:glow>
            <a:outerShdw blurRad="44450" dist="27940" dir="5400000" algn="ctr">
              <a:srgbClr val="000000">
                <a:alpha val="32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r"/>
            <a:r>
              <a:rPr lang="fr-FR" sz="2400" b="1" dirty="0">
                <a:latin typeface="Bahnschrift Condensed" panose="020B0502040204020203" pitchFamily="34" charset="0"/>
              </a:rPr>
              <a:t>INTRODUCTOIN :    </a:t>
            </a:r>
          </a:p>
        </p:txBody>
      </p:sp>
      <p:sp>
        <p:nvSpPr>
          <p:cNvPr id="38" name="Organigramme : Connecteur 37">
            <a:extLst>
              <a:ext uri="{FF2B5EF4-FFF2-40B4-BE49-F238E27FC236}">
                <a16:creationId xmlns:a16="http://schemas.microsoft.com/office/drawing/2014/main" id="{B9EDBDB3-3C27-D5E1-3956-034F8E2183F1}"/>
              </a:ext>
            </a:extLst>
          </p:cNvPr>
          <p:cNvSpPr/>
          <p:nvPr/>
        </p:nvSpPr>
        <p:spPr>
          <a:xfrm>
            <a:off x="12593077" y="2575153"/>
            <a:ext cx="3974371" cy="3860643"/>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D27D3CB3-3665-FC1B-70EE-A685ABC50317}"/>
              </a:ext>
            </a:extLst>
          </p:cNvPr>
          <p:cNvPicPr>
            <a:picLocks/>
          </p:cNvPicPr>
          <p:nvPr/>
        </p:nvPicPr>
        <p:blipFill>
          <a:blip r:embed="rId5" cstate="print"/>
          <a:stretch>
            <a:fillRect/>
          </a:stretch>
        </p:blipFill>
        <p:spPr>
          <a:xfrm>
            <a:off x="12873373" y="3581915"/>
            <a:ext cx="3413777" cy="1843314"/>
          </a:xfrm>
          <a:prstGeom prst="rect">
            <a:avLst/>
          </a:prstGeom>
        </p:spPr>
      </p:pic>
      <p:sp>
        <p:nvSpPr>
          <p:cNvPr id="6" name="Freeform 7">
            <a:extLst>
              <a:ext uri="{FF2B5EF4-FFF2-40B4-BE49-F238E27FC236}">
                <a16:creationId xmlns:a16="http://schemas.microsoft.com/office/drawing/2014/main" id="{49190EB4-F099-BCC3-716B-DF058906E443}"/>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2"/>
            <a:stretch>
              <a:fillRect/>
            </a:stretch>
          </a:blipFill>
        </p:spPr>
        <p:txBody>
          <a:bodyPr/>
          <a:lstStyle/>
          <a:p>
            <a:endParaRPr lang="fr-FR" dirty="0"/>
          </a:p>
        </p:txBody>
      </p:sp>
      <p:sp>
        <p:nvSpPr>
          <p:cNvPr id="14" name="ZoneTexte 13">
            <a:extLst>
              <a:ext uri="{FF2B5EF4-FFF2-40B4-BE49-F238E27FC236}">
                <a16:creationId xmlns:a16="http://schemas.microsoft.com/office/drawing/2014/main" id="{581F13C0-0C93-7B2C-6E21-56B0517302BF}"/>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18" name="Image 17">
            <a:extLst>
              <a:ext uri="{FF2B5EF4-FFF2-40B4-BE49-F238E27FC236}">
                <a16:creationId xmlns:a16="http://schemas.microsoft.com/office/drawing/2014/main" id="{C473A74F-D45E-2388-E48F-22D7E394ACD8}"/>
              </a:ext>
            </a:extLst>
          </p:cNvPr>
          <p:cNvPicPr>
            <a:picLocks/>
          </p:cNvPicPr>
          <p:nvPr/>
        </p:nvPicPr>
        <p:blipFill>
          <a:blip r:embed="rId5" cstate="print"/>
          <a:stretch>
            <a:fillRect/>
          </a:stretch>
        </p:blipFill>
        <p:spPr>
          <a:xfrm>
            <a:off x="15352939" y="114146"/>
            <a:ext cx="1978743" cy="1080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50"/>
                                        <p:tgtEl>
                                          <p:spTgt spid="24"/>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250"/>
                                        <p:tgtEl>
                                          <p:spTgt spid="2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250"/>
                                        <p:tgtEl>
                                          <p:spTgt spid="26"/>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250"/>
                                        <p:tgtEl>
                                          <p:spTgt spid="27"/>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250"/>
                                        <p:tgtEl>
                                          <p:spTgt spid="28"/>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par>
                                <p:cTn id="66" presetID="10"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9" grpId="0" animBg="1"/>
      <p:bldP spid="15" grpId="0"/>
      <p:bldP spid="16" grpId="0"/>
      <p:bldP spid="17" grpId="0"/>
      <p:bldP spid="21" grpId="0" animBg="1"/>
      <p:bldP spid="24" grpId="0" animBg="1"/>
      <p:bldP spid="25" grpId="0" animBg="1"/>
      <p:bldP spid="26" grpId="0" animBg="1"/>
      <p:bldP spid="27" grpId="0" animBg="1"/>
      <p:bldP spid="28" grpId="0" animBg="1"/>
      <p:bldP spid="29" grpId="0" animBg="1"/>
      <p:bldP spid="30"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7FB8F-E8E9-6BB8-A560-374CCFE75341}"/>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53E7B38A-F652-4B9E-1960-DBCA5D5751C5}"/>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3F63411C-A591-4525-6C21-43CCA7055C1E}"/>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C6D9B9CB-3564-F504-1403-78F936CD461F}"/>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RESULTAT FINAL :</a:t>
            </a:r>
          </a:p>
        </p:txBody>
      </p:sp>
      <p:sp>
        <p:nvSpPr>
          <p:cNvPr id="19" name="TextBox 19">
            <a:extLst>
              <a:ext uri="{FF2B5EF4-FFF2-40B4-BE49-F238E27FC236}">
                <a16:creationId xmlns:a16="http://schemas.microsoft.com/office/drawing/2014/main" id="{75BA6BAD-38DF-B2DD-3DE6-59B358F69982}"/>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55879197-16A7-8FF8-59A1-FBAFB347A02B}"/>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78A32E44-52F3-0297-3283-0DD9ED3BB53E}"/>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B903D753-A729-9A30-9011-8724F99B68D2}"/>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752317D5-E8C7-22D7-720F-D0413AB00115}"/>
              </a:ext>
            </a:extLst>
          </p:cNvPr>
          <p:cNvSpPr/>
          <p:nvPr/>
        </p:nvSpPr>
        <p:spPr>
          <a:xfrm flipV="1">
            <a:off x="7642793" y="3833815"/>
            <a:ext cx="20687" cy="4100513"/>
          </a:xfrm>
          <a:prstGeom prst="line">
            <a:avLst/>
          </a:prstGeom>
          <a:ln w="9525" cap="flat">
            <a:solidFill>
              <a:srgbClr val="2B4257"/>
            </a:solidFill>
            <a:prstDash val="sysDot"/>
            <a:headEnd type="none" w="sm" len="sm"/>
            <a:tailEnd type="none" w="sm" len="sm"/>
          </a:ln>
        </p:spPr>
      </p:sp>
      <p:sp>
        <p:nvSpPr>
          <p:cNvPr id="5" name="ZoneTexte 4">
            <a:extLst>
              <a:ext uri="{FF2B5EF4-FFF2-40B4-BE49-F238E27FC236}">
                <a16:creationId xmlns:a16="http://schemas.microsoft.com/office/drawing/2014/main" id="{79AB75D1-A1DC-0033-6530-BEDA6F0F679B}"/>
              </a:ext>
            </a:extLst>
          </p:cNvPr>
          <p:cNvSpPr txBox="1"/>
          <p:nvPr/>
        </p:nvSpPr>
        <p:spPr>
          <a:xfrm>
            <a:off x="1618008" y="4755528"/>
            <a:ext cx="5084897" cy="3046988"/>
          </a:xfrm>
          <a:prstGeom prst="rect">
            <a:avLst/>
          </a:prstGeom>
          <a:noFill/>
        </p:spPr>
        <p:txBody>
          <a:bodyPr wrap="square">
            <a:spAutoFit/>
          </a:bodyPr>
          <a:lstStyle/>
          <a:p>
            <a:r>
              <a:rPr lang="fr-FR" sz="2400" dirty="0">
                <a:latin typeface="Bahnschrift Condensed" panose="020B0502040204020203" pitchFamily="34" charset="0"/>
              </a:rPr>
              <a:t>Ce que nous avons fait : Nous avons testé plusieurs modèles de Machine Learning pour voir lequel était le plus </a:t>
            </a:r>
            <a:r>
              <a:rPr lang="fr-FR" sz="2400" dirty="0" err="1">
                <a:latin typeface="Bahnschrift Condensed" panose="020B0502040204020203" pitchFamily="34" charset="0"/>
              </a:rPr>
              <a:t>performant.Ce</a:t>
            </a:r>
            <a:r>
              <a:rPr lang="fr-FR" sz="2400" dirty="0">
                <a:latin typeface="Bahnschrift Condensed" panose="020B0502040204020203" pitchFamily="34" charset="0"/>
              </a:rPr>
              <a:t> que nous avons trouvé : Le modèle </a:t>
            </a:r>
            <a:r>
              <a:rPr lang="fr-FR" sz="2400" dirty="0" err="1">
                <a:latin typeface="Bahnschrift Condensed" panose="020B0502040204020203" pitchFamily="34" charset="0"/>
              </a:rPr>
              <a:t>Random</a:t>
            </a:r>
            <a:r>
              <a:rPr lang="fr-FR" sz="2400" dirty="0">
                <a:latin typeface="Bahnschrift Condensed" panose="020B0502040204020203" pitchFamily="34" charset="0"/>
              </a:rPr>
              <a:t> Forest s'est clairement démarqué. Il a obtenu le meilleur score AUC, ce qui signifie qu'il a la meilleure capacité à distinguer correctement les différents types de courriers.</a:t>
            </a:r>
          </a:p>
        </p:txBody>
      </p:sp>
      <p:sp>
        <p:nvSpPr>
          <p:cNvPr id="14" name="ZoneTexte 13">
            <a:extLst>
              <a:ext uri="{FF2B5EF4-FFF2-40B4-BE49-F238E27FC236}">
                <a16:creationId xmlns:a16="http://schemas.microsoft.com/office/drawing/2014/main" id="{BAC16887-B434-9D2D-30C1-C4C40112B37F}"/>
              </a:ext>
            </a:extLst>
          </p:cNvPr>
          <p:cNvSpPr txBox="1"/>
          <p:nvPr/>
        </p:nvSpPr>
        <p:spPr>
          <a:xfrm>
            <a:off x="1544637" y="3926312"/>
            <a:ext cx="5956472" cy="523220"/>
          </a:xfrm>
          <a:prstGeom prst="rect">
            <a:avLst/>
          </a:prstGeom>
          <a:noFill/>
        </p:spPr>
        <p:txBody>
          <a:bodyPr wrap="square" rtlCol="0">
            <a:spAutoFit/>
          </a:bodyPr>
          <a:lstStyle/>
          <a:p>
            <a:r>
              <a:rPr lang="fr-FR" sz="2800" b="1" dirty="0">
                <a:solidFill>
                  <a:schemeClr val="accent1">
                    <a:lumMod val="75000"/>
                  </a:schemeClr>
                </a:solidFill>
                <a:latin typeface="Bahnschrift Condensed" panose="020B0502040204020203" pitchFamily="34" charset="0"/>
              </a:rPr>
              <a:t>Choix du Meilleur Modèle :</a:t>
            </a:r>
          </a:p>
        </p:txBody>
      </p:sp>
      <p:grpSp>
        <p:nvGrpSpPr>
          <p:cNvPr id="2" name="Group 9">
            <a:extLst>
              <a:ext uri="{FF2B5EF4-FFF2-40B4-BE49-F238E27FC236}">
                <a16:creationId xmlns:a16="http://schemas.microsoft.com/office/drawing/2014/main" id="{52E1B373-A89F-1593-06D9-EDBB4310ED89}"/>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ABEEEF45-2F47-0049-2216-6901C7689EBF}"/>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B30AB414-17EF-6795-79D1-5328580F32EE}"/>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4F69CDAD-F36B-021D-934F-6C2FE4E2D152}"/>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64B569F7-0CDA-03E7-840C-E545209BEAAD}"/>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94E54588-E1F7-E85A-50D3-6E208844ECD9}"/>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47D68C17-5C9D-99C7-829E-65F973537353}"/>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CCA4E41C-D7DB-8286-B8A8-D5399060A499}"/>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743633BF-8C8F-04F7-058A-A70DF10A015E}"/>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8C6854C7-FCFC-26FB-270C-BDC55443E9B7}"/>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C8A4B272-7805-1229-07E8-0951AD46571A}"/>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BD324A72-F454-72C3-D48F-1D2C998DFEEA}"/>
              </a:ext>
            </a:extLst>
          </p:cNvPr>
          <p:cNvSpPr/>
          <p:nvPr/>
        </p:nvSpPr>
        <p:spPr>
          <a:xfrm>
            <a:off x="1232380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5" name="Organigramme : Connecteur 34">
            <a:extLst>
              <a:ext uri="{FF2B5EF4-FFF2-40B4-BE49-F238E27FC236}">
                <a16:creationId xmlns:a16="http://schemas.microsoft.com/office/drawing/2014/main" id="{1883447C-FC5C-A54A-F73D-1275579EF6BE}"/>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D92111FC-AD93-B1C5-722F-F0FF0A7C875C}"/>
              </a:ext>
            </a:extLst>
          </p:cNvPr>
          <p:cNvSpPr/>
          <p:nvPr/>
        </p:nvSpPr>
        <p:spPr>
          <a:xfrm>
            <a:off x="9877557" y="195892"/>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RESULTAT FINAL</a:t>
            </a:r>
          </a:p>
        </p:txBody>
      </p:sp>
      <p:pic>
        <p:nvPicPr>
          <p:cNvPr id="11" name="Image 10">
            <a:extLst>
              <a:ext uri="{FF2B5EF4-FFF2-40B4-BE49-F238E27FC236}">
                <a16:creationId xmlns:a16="http://schemas.microsoft.com/office/drawing/2014/main" id="{7FD67526-B6F4-0096-555E-548D31DC0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557" y="3414571"/>
            <a:ext cx="4751046" cy="4938999"/>
          </a:xfrm>
          <a:prstGeom prst="rect">
            <a:avLst/>
          </a:prstGeom>
        </p:spPr>
      </p:pic>
    </p:spTree>
    <p:extLst>
      <p:ext uri="{BB962C8B-B14F-4D97-AF65-F5344CB8AC3E}">
        <p14:creationId xmlns:p14="http://schemas.microsoft.com/office/powerpoint/2010/main" val="356020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8CCC5-D2A5-D308-80E1-014F07AAFF64}"/>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AEF5624D-766F-04D2-2D67-06AD2FA41FF8}"/>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a:extLst>
              <a:ext uri="{FF2B5EF4-FFF2-40B4-BE49-F238E27FC236}">
                <a16:creationId xmlns:a16="http://schemas.microsoft.com/office/drawing/2014/main" id="{4C75472D-C371-BAB0-9306-7C4AD59DD62A}"/>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a:extLst>
              <a:ext uri="{FF2B5EF4-FFF2-40B4-BE49-F238E27FC236}">
                <a16:creationId xmlns:a16="http://schemas.microsoft.com/office/drawing/2014/main" id="{FCB1EB50-5865-823E-19FB-FDAA4E75F80C}"/>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PERSPECTIVE :</a:t>
            </a:r>
          </a:p>
        </p:txBody>
      </p:sp>
      <p:sp>
        <p:nvSpPr>
          <p:cNvPr id="19" name="TextBox 19">
            <a:extLst>
              <a:ext uri="{FF2B5EF4-FFF2-40B4-BE49-F238E27FC236}">
                <a16:creationId xmlns:a16="http://schemas.microsoft.com/office/drawing/2014/main" id="{9A20C945-F5CB-A608-21D2-7963BB3482F8}"/>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1DE36C8F-5F25-9990-8C44-F3D2D554A9B2}"/>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A880953C-ACD0-75C0-11FD-F332868595D6}"/>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79B5FBA-739B-5EEA-A492-ADE550DB30E8}"/>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20" name="AutoShape 5">
            <a:extLst>
              <a:ext uri="{FF2B5EF4-FFF2-40B4-BE49-F238E27FC236}">
                <a16:creationId xmlns:a16="http://schemas.microsoft.com/office/drawing/2014/main" id="{76C872BD-32F6-D375-AFFF-BE31FF173742}"/>
              </a:ext>
            </a:extLst>
          </p:cNvPr>
          <p:cNvSpPr/>
          <p:nvPr/>
        </p:nvSpPr>
        <p:spPr>
          <a:xfrm flipV="1">
            <a:off x="7642793" y="5524499"/>
            <a:ext cx="20687" cy="2409828"/>
          </a:xfrm>
          <a:prstGeom prst="line">
            <a:avLst/>
          </a:prstGeom>
          <a:ln w="9525" cap="flat">
            <a:solidFill>
              <a:srgbClr val="2B4257"/>
            </a:solidFill>
            <a:prstDash val="sysDot"/>
            <a:headEnd type="none" w="sm" len="sm"/>
            <a:tailEnd type="none" w="sm" len="sm"/>
          </a:ln>
        </p:spPr>
      </p:sp>
      <p:grpSp>
        <p:nvGrpSpPr>
          <p:cNvPr id="2" name="Group 9">
            <a:extLst>
              <a:ext uri="{FF2B5EF4-FFF2-40B4-BE49-F238E27FC236}">
                <a16:creationId xmlns:a16="http://schemas.microsoft.com/office/drawing/2014/main" id="{C0BAB6AE-99E6-6D0D-CD12-016FB83A37FC}"/>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476F4FF9-9E2F-2D97-6448-3D5DE43256B9}"/>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5959AAD0-81E6-4589-ACFD-73019007966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59603D6E-BC36-80CE-E00D-E7F5CA54105C}"/>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5B111F6F-E67F-ACAE-F429-10DF19F4018F}"/>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6"/>
            <a:stretch>
              <a:fillRect/>
            </a:stretch>
          </a:blipFill>
        </p:spPr>
        <p:txBody>
          <a:bodyPr/>
          <a:lstStyle/>
          <a:p>
            <a:endParaRPr lang="fr-FR" dirty="0"/>
          </a:p>
        </p:txBody>
      </p:sp>
      <p:sp>
        <p:nvSpPr>
          <p:cNvPr id="18" name="ZoneTexte 17">
            <a:extLst>
              <a:ext uri="{FF2B5EF4-FFF2-40B4-BE49-F238E27FC236}">
                <a16:creationId xmlns:a16="http://schemas.microsoft.com/office/drawing/2014/main" id="{968E21B8-3495-3B21-D29B-EDC86EF0B3DC}"/>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794DCC99-01B1-9C01-1DC9-274DA5A1821A}"/>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DB44D028-A73B-0641-C21C-D9E55A166AAC}"/>
              </a:ext>
            </a:extLst>
          </p:cNvPr>
          <p:cNvPicPr>
            <a:picLocks/>
          </p:cNvPicPr>
          <p:nvPr/>
        </p:nvPicPr>
        <p:blipFill>
          <a:blip r:embed="rId7"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0982FAFB-1AFE-A9D2-E73A-E58CEE153916}"/>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3F85E220-8EC2-1A8C-14E6-D7852E542897}"/>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50CC3FEE-A08B-F8EA-2FD0-7A3E0E42C09A}"/>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305B3CBE-482E-4FC1-290A-9D911B053487}"/>
              </a:ext>
            </a:extLst>
          </p:cNvPr>
          <p:cNvSpPr/>
          <p:nvPr/>
        </p:nvSpPr>
        <p:spPr>
          <a:xfrm>
            <a:off x="9891665" y="167537"/>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5" name="Organigramme : Connecteur 34">
            <a:extLst>
              <a:ext uri="{FF2B5EF4-FFF2-40B4-BE49-F238E27FC236}">
                <a16:creationId xmlns:a16="http://schemas.microsoft.com/office/drawing/2014/main" id="{8112A483-55CF-E484-ACD2-B74BBCA03877}"/>
              </a:ext>
            </a:extLst>
          </p:cNvPr>
          <p:cNvSpPr/>
          <p:nvPr/>
        </p:nvSpPr>
        <p:spPr>
          <a:xfrm>
            <a:off x="13570454"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6" name="Organigramme : Terminateur 35">
            <a:extLst>
              <a:ext uri="{FF2B5EF4-FFF2-40B4-BE49-F238E27FC236}">
                <a16:creationId xmlns:a16="http://schemas.microsoft.com/office/drawing/2014/main" id="{2C178737-D6E3-6919-251D-79F7F9F125D0}"/>
              </a:ext>
            </a:extLst>
          </p:cNvPr>
          <p:cNvSpPr/>
          <p:nvPr/>
        </p:nvSpPr>
        <p:spPr>
          <a:xfrm>
            <a:off x="11038695" y="22746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PERSPECTIVE</a:t>
            </a:r>
          </a:p>
        </p:txBody>
      </p:sp>
      <p:sp>
        <p:nvSpPr>
          <p:cNvPr id="10" name="AutoShape 5">
            <a:extLst>
              <a:ext uri="{FF2B5EF4-FFF2-40B4-BE49-F238E27FC236}">
                <a16:creationId xmlns:a16="http://schemas.microsoft.com/office/drawing/2014/main" id="{143D48D7-B0EB-F310-418C-2D8A340E929C}"/>
              </a:ext>
            </a:extLst>
          </p:cNvPr>
          <p:cNvSpPr/>
          <p:nvPr/>
        </p:nvSpPr>
        <p:spPr>
          <a:xfrm>
            <a:off x="11582401" y="3661584"/>
            <a:ext cx="3875322" cy="30480"/>
          </a:xfrm>
          <a:prstGeom prst="line">
            <a:avLst/>
          </a:prstGeom>
          <a:ln w="9525" cap="flat">
            <a:solidFill>
              <a:srgbClr val="2B4257"/>
            </a:solidFill>
            <a:prstDash val="sysDot"/>
            <a:headEnd type="none" w="sm" len="sm"/>
            <a:tailEnd type="none" w="sm" len="sm"/>
          </a:ln>
        </p:spPr>
      </p:sp>
      <p:sp>
        <p:nvSpPr>
          <p:cNvPr id="21" name="AutoShape 5">
            <a:extLst>
              <a:ext uri="{FF2B5EF4-FFF2-40B4-BE49-F238E27FC236}">
                <a16:creationId xmlns:a16="http://schemas.microsoft.com/office/drawing/2014/main" id="{8B657BDD-8DD6-62FF-1CCA-A12A460258EF}"/>
              </a:ext>
            </a:extLst>
          </p:cNvPr>
          <p:cNvSpPr/>
          <p:nvPr/>
        </p:nvSpPr>
        <p:spPr>
          <a:xfrm flipV="1">
            <a:off x="16002000" y="3986213"/>
            <a:ext cx="20687" cy="2409827"/>
          </a:xfrm>
          <a:prstGeom prst="line">
            <a:avLst/>
          </a:prstGeom>
          <a:ln w="9525" cap="flat">
            <a:solidFill>
              <a:srgbClr val="2B4257"/>
            </a:solidFill>
            <a:prstDash val="sysDot"/>
            <a:headEnd type="none" w="sm" len="sm"/>
            <a:tailEnd type="none" w="sm" len="sm"/>
          </a:ln>
        </p:spPr>
      </p:sp>
      <p:sp>
        <p:nvSpPr>
          <p:cNvPr id="24" name="AutoShape 5">
            <a:extLst>
              <a:ext uri="{FF2B5EF4-FFF2-40B4-BE49-F238E27FC236}">
                <a16:creationId xmlns:a16="http://schemas.microsoft.com/office/drawing/2014/main" id="{857974F7-A83D-E436-3870-5665CF13493B}"/>
              </a:ext>
            </a:extLst>
          </p:cNvPr>
          <p:cNvSpPr/>
          <p:nvPr/>
        </p:nvSpPr>
        <p:spPr>
          <a:xfrm>
            <a:off x="8065207" y="8117206"/>
            <a:ext cx="3517194" cy="30480"/>
          </a:xfrm>
          <a:prstGeom prst="line">
            <a:avLst/>
          </a:prstGeom>
          <a:ln w="9525" cap="flat">
            <a:solidFill>
              <a:srgbClr val="2B4257"/>
            </a:solidFill>
            <a:prstDash val="sysDot"/>
            <a:headEnd type="none" w="sm" len="sm"/>
            <a:tailEnd type="none" w="sm" len="sm"/>
          </a:ln>
        </p:spPr>
      </p:sp>
      <p:sp>
        <p:nvSpPr>
          <p:cNvPr id="25" name="ZoneTexte 24">
            <a:extLst>
              <a:ext uri="{FF2B5EF4-FFF2-40B4-BE49-F238E27FC236}">
                <a16:creationId xmlns:a16="http://schemas.microsoft.com/office/drawing/2014/main" id="{D12E293A-DB0B-A0F6-CDE4-11515EC7A879}"/>
              </a:ext>
            </a:extLst>
          </p:cNvPr>
          <p:cNvSpPr txBox="1"/>
          <p:nvPr/>
        </p:nvSpPr>
        <p:spPr>
          <a:xfrm>
            <a:off x="1546738" y="3699684"/>
            <a:ext cx="2970685" cy="461665"/>
          </a:xfrm>
          <a:prstGeom prst="rect">
            <a:avLst/>
          </a:prstGeom>
          <a:noFill/>
        </p:spPr>
        <p:txBody>
          <a:bodyPr wrap="none" rtlCol="0">
            <a:spAutoFit/>
          </a:bodyPr>
          <a:lstStyle/>
          <a:p>
            <a:r>
              <a:rPr lang="fr-FR" sz="2400" b="1" dirty="0">
                <a:solidFill>
                  <a:schemeClr val="accent1">
                    <a:lumMod val="75000"/>
                  </a:schemeClr>
                </a:solidFill>
                <a:latin typeface="Bahnschrift Condensed" panose="020B0502040204020203" pitchFamily="34" charset="0"/>
              </a:rPr>
              <a:t>Un vidéo présent le projet : </a:t>
            </a:r>
          </a:p>
        </p:txBody>
      </p:sp>
      <p:pic>
        <p:nvPicPr>
          <p:cNvPr id="5" name="main (1)">
            <a:hlinkClick r:id="" action="ppaction://media"/>
            <a:extLst>
              <a:ext uri="{FF2B5EF4-FFF2-40B4-BE49-F238E27FC236}">
                <a16:creationId xmlns:a16="http://schemas.microsoft.com/office/drawing/2014/main" id="{30F88987-BEB9-49EF-A1AC-2983DB30EB6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60109" y="3205055"/>
            <a:ext cx="11073757" cy="6191484"/>
          </a:xfrm>
          <a:prstGeom prst="rect">
            <a:avLst/>
          </a:prstGeom>
        </p:spPr>
      </p:pic>
    </p:spTree>
    <p:extLst>
      <p:ext uri="{BB962C8B-B14F-4D97-AF65-F5344CB8AC3E}">
        <p14:creationId xmlns:p14="http://schemas.microsoft.com/office/powerpoint/2010/main" val="41103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53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5"/>
                </p:tgtEl>
              </p:cMediaNode>
            </p:video>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childTnLst>
        </p:cTn>
      </p:par>
    </p:tnLst>
    <p:bldLst>
      <p:bldP spid="17"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14E12-1754-9DBE-F505-02539A9897C5}"/>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DE37B7AC-5C2B-3A4C-5729-F14AE161AA94}"/>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AEF5EF61-E4BB-0A3D-5160-91E46E630761}"/>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EC052BC9-17CC-4420-39CB-F29818E02AFD}"/>
              </a:ext>
            </a:extLst>
          </p:cNvPr>
          <p:cNvSpPr txBox="1"/>
          <p:nvPr/>
        </p:nvSpPr>
        <p:spPr>
          <a:xfrm>
            <a:off x="1693119" y="2384676"/>
            <a:ext cx="7068313" cy="615553"/>
          </a:xfrm>
          <a:prstGeom prst="rect">
            <a:avLst/>
          </a:prstGeom>
        </p:spPr>
        <p:txBody>
          <a:bodyPr wrap="square" lIns="0" tIns="0" rIns="0" bIns="0" rtlCol="0" anchor="t">
            <a:spAutoFit/>
          </a:bodyPr>
          <a:lstStyle/>
          <a:p>
            <a:r>
              <a:rPr lang="fr-FR" sz="4000" b="1" dirty="0">
                <a:solidFill>
                  <a:schemeClr val="accent1">
                    <a:lumMod val="50000"/>
                  </a:schemeClr>
                </a:solidFill>
                <a:latin typeface="League Spartan" panose="020B0604020202020204" charset="0"/>
              </a:rPr>
              <a:t>CONCLUSION :</a:t>
            </a:r>
          </a:p>
        </p:txBody>
      </p:sp>
      <p:sp>
        <p:nvSpPr>
          <p:cNvPr id="19" name="TextBox 19">
            <a:extLst>
              <a:ext uri="{FF2B5EF4-FFF2-40B4-BE49-F238E27FC236}">
                <a16:creationId xmlns:a16="http://schemas.microsoft.com/office/drawing/2014/main" id="{1C4CDD64-9046-8C85-B1DE-68492D345B0B}"/>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EB671E14-D72A-D312-A4D9-83BBFB7220FB}"/>
              </a:ext>
            </a:extLst>
          </p:cNvPr>
          <p:cNvGrpSpPr/>
          <p:nvPr/>
        </p:nvGrpSpPr>
        <p:grpSpPr>
          <a:xfrm flipV="1">
            <a:off x="1741888" y="2984408"/>
            <a:ext cx="3770537" cy="45719"/>
            <a:chOff x="0" y="0"/>
            <a:chExt cx="241073" cy="21324"/>
          </a:xfrm>
        </p:grpSpPr>
        <p:sp>
          <p:nvSpPr>
            <p:cNvPr id="7" name="Freeform 3">
              <a:extLst>
                <a:ext uri="{FF2B5EF4-FFF2-40B4-BE49-F238E27FC236}">
                  <a16:creationId xmlns:a16="http://schemas.microsoft.com/office/drawing/2014/main" id="{F4EE84AE-56AF-B383-FB83-4A01F8B99D34}"/>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501ECD90-0442-8C5A-1403-8C09092F155B}"/>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5" name="ZoneTexte 4">
            <a:extLst>
              <a:ext uri="{FF2B5EF4-FFF2-40B4-BE49-F238E27FC236}">
                <a16:creationId xmlns:a16="http://schemas.microsoft.com/office/drawing/2014/main" id="{EB71C879-9752-3210-AE18-26253325D832}"/>
              </a:ext>
            </a:extLst>
          </p:cNvPr>
          <p:cNvSpPr txBox="1"/>
          <p:nvPr/>
        </p:nvSpPr>
        <p:spPr>
          <a:xfrm>
            <a:off x="1618008" y="4755528"/>
            <a:ext cx="15713674" cy="2308324"/>
          </a:xfrm>
          <a:prstGeom prst="rect">
            <a:avLst/>
          </a:prstGeom>
          <a:noFill/>
        </p:spPr>
        <p:txBody>
          <a:bodyPr wrap="square">
            <a:spAutoFit/>
          </a:bodyPr>
          <a:lstStyle/>
          <a:p>
            <a:pPr>
              <a:buNone/>
            </a:pPr>
            <a:r>
              <a:rPr lang="fr-FR" sz="2400" b="1" dirty="0">
                <a:latin typeface="Bahnschrift Condensed" panose="020B0502040204020203" pitchFamily="34" charset="0"/>
              </a:rPr>
              <a:t>Pour conclure, notre projet a apporté une réponse concrète à un problème réel : la lenteur et les risques de la gestion manuelle du courrier au CHU.</a:t>
            </a:r>
          </a:p>
          <a:p>
            <a:pPr>
              <a:buNone/>
            </a:pPr>
            <a:r>
              <a:rPr lang="fr-FR" sz="2400" b="1" dirty="0">
                <a:latin typeface="Bahnschrift Condensed" panose="020B0502040204020203" pitchFamily="34" charset="0"/>
              </a:rPr>
              <a:t>Grâce à une conception solide et au choix des bonnes technologies, nous avons développé une application web intelligente et fonctionnelle.</a:t>
            </a:r>
          </a:p>
          <a:p>
            <a:pPr>
              <a:buNone/>
            </a:pPr>
            <a:r>
              <a:rPr lang="fr-FR" sz="2400" b="1" dirty="0">
                <a:latin typeface="Bahnschrift Condensed" panose="020B0502040204020203" pitchFamily="34" charset="0"/>
              </a:rPr>
              <a:t>Le cœur de notre solution est un modèle d'intelligence artificielle, le </a:t>
            </a:r>
            <a:r>
              <a:rPr lang="fr-FR" sz="2400" b="1" dirty="0" err="1">
                <a:latin typeface="Bahnschrift Condensed" panose="020B0502040204020203" pitchFamily="34" charset="0"/>
              </a:rPr>
              <a:t>Random</a:t>
            </a:r>
            <a:r>
              <a:rPr lang="fr-FR" sz="2400" b="1" dirty="0">
                <a:latin typeface="Bahnschrift Condensed" panose="020B0502040204020203" pitchFamily="34" charset="0"/>
              </a:rPr>
              <a:t> Forest, que nous avons prouvé être le plus performant pour trier les courriers automatiquement et avec une grande précision.</a:t>
            </a:r>
          </a:p>
          <a:p>
            <a:pPr>
              <a:buNone/>
            </a:pPr>
            <a:r>
              <a:rPr lang="fr-FR" sz="2400" b="1" dirty="0">
                <a:latin typeface="Bahnschrift Condensed" panose="020B0502040204020203" pitchFamily="34" charset="0"/>
              </a:rPr>
              <a:t>Nous avons donc transformé un processus manuel en un système rapide, fiable et sécurisé. Ce projet démontre que l'IA est un véritable atout pour moderniser l'hôpital et améliorer son efficacité</a:t>
            </a:r>
          </a:p>
        </p:txBody>
      </p:sp>
      <p:grpSp>
        <p:nvGrpSpPr>
          <p:cNvPr id="2" name="Group 9">
            <a:extLst>
              <a:ext uri="{FF2B5EF4-FFF2-40B4-BE49-F238E27FC236}">
                <a16:creationId xmlns:a16="http://schemas.microsoft.com/office/drawing/2014/main" id="{F3E5C5AB-76AF-46C1-BEC5-C643DEEAB04B}"/>
              </a:ext>
            </a:extLst>
          </p:cNvPr>
          <p:cNvGrpSpPr/>
          <p:nvPr/>
        </p:nvGrpSpPr>
        <p:grpSpPr>
          <a:xfrm>
            <a:off x="0" y="0"/>
            <a:ext cx="18288000" cy="1312616"/>
            <a:chOff x="0" y="0"/>
            <a:chExt cx="3033995" cy="345710"/>
          </a:xfrm>
        </p:grpSpPr>
        <p:sp>
          <p:nvSpPr>
            <p:cNvPr id="3" name="Freeform 10">
              <a:extLst>
                <a:ext uri="{FF2B5EF4-FFF2-40B4-BE49-F238E27FC236}">
                  <a16:creationId xmlns:a16="http://schemas.microsoft.com/office/drawing/2014/main" id="{A92A58AC-3A84-CBA6-D081-ED25973768DE}"/>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4" name="TextBox 11">
              <a:extLst>
                <a:ext uri="{FF2B5EF4-FFF2-40B4-BE49-F238E27FC236}">
                  <a16:creationId xmlns:a16="http://schemas.microsoft.com/office/drawing/2014/main" id="{2E5D1831-15E4-E483-089C-5916FC285710}"/>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5" name="Organigramme : Terminateur 20">
            <a:extLst>
              <a:ext uri="{FF2B5EF4-FFF2-40B4-BE49-F238E27FC236}">
                <a16:creationId xmlns:a16="http://schemas.microsoft.com/office/drawing/2014/main" id="{574FE0A7-B035-D84F-BE78-F3A3467C0573}"/>
              </a:ext>
            </a:extLst>
          </p:cNvPr>
          <p:cNvSpPr/>
          <p:nvPr/>
        </p:nvSpPr>
        <p:spPr>
          <a:xfrm>
            <a:off x="4226564"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6" name="Freeform 7">
            <a:extLst>
              <a:ext uri="{FF2B5EF4-FFF2-40B4-BE49-F238E27FC236}">
                <a16:creationId xmlns:a16="http://schemas.microsoft.com/office/drawing/2014/main" id="{960F6BF1-6DC6-8EB2-C473-B583BE7B3E78}"/>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18" name="ZoneTexte 17">
            <a:extLst>
              <a:ext uri="{FF2B5EF4-FFF2-40B4-BE49-F238E27FC236}">
                <a16:creationId xmlns:a16="http://schemas.microsoft.com/office/drawing/2014/main" id="{154A77F1-6D77-A1D6-76A2-9DA01EFF8EAA}"/>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sp>
        <p:nvSpPr>
          <p:cNvPr id="22" name="Organigramme : Connecteur 21">
            <a:extLst>
              <a:ext uri="{FF2B5EF4-FFF2-40B4-BE49-F238E27FC236}">
                <a16:creationId xmlns:a16="http://schemas.microsoft.com/office/drawing/2014/main" id="{E778F1A3-BB66-3371-B5EE-879CF3DBDFDE}"/>
              </a:ext>
            </a:extLst>
          </p:cNvPr>
          <p:cNvSpPr/>
          <p:nvPr/>
        </p:nvSpPr>
        <p:spPr>
          <a:xfrm>
            <a:off x="4637649" y="21658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pic>
        <p:nvPicPr>
          <p:cNvPr id="23" name="Image 22">
            <a:extLst>
              <a:ext uri="{FF2B5EF4-FFF2-40B4-BE49-F238E27FC236}">
                <a16:creationId xmlns:a16="http://schemas.microsoft.com/office/drawing/2014/main" id="{4F678EAC-0600-C007-3F1C-E8CBD58968EF}"/>
              </a:ext>
            </a:extLst>
          </p:cNvPr>
          <p:cNvPicPr>
            <a:picLocks/>
          </p:cNvPicPr>
          <p:nvPr/>
        </p:nvPicPr>
        <p:blipFill>
          <a:blip r:embed="rId5" cstate="print"/>
          <a:stretch>
            <a:fillRect/>
          </a:stretch>
        </p:blipFill>
        <p:spPr>
          <a:xfrm>
            <a:off x="15352939" y="114146"/>
            <a:ext cx="1978743" cy="1080389"/>
          </a:xfrm>
          <a:prstGeom prst="rect">
            <a:avLst/>
          </a:prstGeom>
        </p:spPr>
      </p:pic>
      <p:sp>
        <p:nvSpPr>
          <p:cNvPr id="31" name="Organigramme : Connecteur 30">
            <a:extLst>
              <a:ext uri="{FF2B5EF4-FFF2-40B4-BE49-F238E27FC236}">
                <a16:creationId xmlns:a16="http://schemas.microsoft.com/office/drawing/2014/main" id="{E8B3A1E9-FD1A-0BD0-19B2-C75D976E164B}"/>
              </a:ext>
            </a:extLst>
          </p:cNvPr>
          <p:cNvSpPr/>
          <p:nvPr/>
        </p:nvSpPr>
        <p:spPr>
          <a:xfrm>
            <a:off x="5898066" y="22010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32" name="Organigramme : Connecteur 31">
            <a:extLst>
              <a:ext uri="{FF2B5EF4-FFF2-40B4-BE49-F238E27FC236}">
                <a16:creationId xmlns:a16="http://schemas.microsoft.com/office/drawing/2014/main" id="{76153A69-9FD4-4080-103B-8CBA9BF26D5C}"/>
              </a:ext>
            </a:extLst>
          </p:cNvPr>
          <p:cNvSpPr/>
          <p:nvPr/>
        </p:nvSpPr>
        <p:spPr>
          <a:xfrm>
            <a:off x="7264657" y="182950"/>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3" name="Organigramme : Connecteur 32">
            <a:extLst>
              <a:ext uri="{FF2B5EF4-FFF2-40B4-BE49-F238E27FC236}">
                <a16:creationId xmlns:a16="http://schemas.microsoft.com/office/drawing/2014/main" id="{F4E4A1CD-3D6C-A095-18B4-43746AE62D0F}"/>
              </a:ext>
            </a:extLst>
          </p:cNvPr>
          <p:cNvSpPr/>
          <p:nvPr/>
        </p:nvSpPr>
        <p:spPr>
          <a:xfrm>
            <a:off x="8525074" y="16753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4" name="Organigramme : Connecteur 33">
            <a:extLst>
              <a:ext uri="{FF2B5EF4-FFF2-40B4-BE49-F238E27FC236}">
                <a16:creationId xmlns:a16="http://schemas.microsoft.com/office/drawing/2014/main" id="{6762773F-D3B1-FECE-7B95-047266F1AA75}"/>
              </a:ext>
            </a:extLst>
          </p:cNvPr>
          <p:cNvSpPr/>
          <p:nvPr/>
        </p:nvSpPr>
        <p:spPr>
          <a:xfrm>
            <a:off x="9876425" y="20704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5" name="Organigramme : Connecteur 34">
            <a:extLst>
              <a:ext uri="{FF2B5EF4-FFF2-40B4-BE49-F238E27FC236}">
                <a16:creationId xmlns:a16="http://schemas.microsoft.com/office/drawing/2014/main" id="{BE31F04F-5F1A-E846-E073-0C8EC10E0EEC}"/>
              </a:ext>
            </a:extLst>
          </p:cNvPr>
          <p:cNvSpPr/>
          <p:nvPr/>
        </p:nvSpPr>
        <p:spPr>
          <a:xfrm>
            <a:off x="11129496" y="191604"/>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6" name="Organigramme : Terminateur 35">
            <a:extLst>
              <a:ext uri="{FF2B5EF4-FFF2-40B4-BE49-F238E27FC236}">
                <a16:creationId xmlns:a16="http://schemas.microsoft.com/office/drawing/2014/main" id="{AF3C3A90-97DA-6163-F820-E849071BF98B}"/>
              </a:ext>
            </a:extLst>
          </p:cNvPr>
          <p:cNvSpPr/>
          <p:nvPr/>
        </p:nvSpPr>
        <p:spPr>
          <a:xfrm>
            <a:off x="12420530" y="182949"/>
            <a:ext cx="2047457"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Bahnschrift Condensed" panose="020B0502040204020203" pitchFamily="34" charset="0"/>
              </a:rPr>
              <a:t>CONCLUSION :</a:t>
            </a:r>
          </a:p>
        </p:txBody>
      </p:sp>
    </p:spTree>
    <p:extLst>
      <p:ext uri="{BB962C8B-B14F-4D97-AF65-F5344CB8AC3E}">
        <p14:creationId xmlns:p14="http://schemas.microsoft.com/office/powerpoint/2010/main" val="38886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56A69865-8C7E-033F-EF9C-FE47EBCEFDAD}"/>
            </a:ext>
          </a:extLst>
        </p:cNvPr>
        <p:cNvGrpSpPr/>
        <p:nvPr/>
      </p:nvGrpSpPr>
      <p:grpSpPr>
        <a:xfrm>
          <a:off x="0" y="0"/>
          <a:ext cx="0" cy="0"/>
          <a:chOff x="0" y="0"/>
          <a:chExt cx="0" cy="0"/>
        </a:xfrm>
      </p:grpSpPr>
      <p:grpSp>
        <p:nvGrpSpPr>
          <p:cNvPr id="2" name="Group 10">
            <a:extLst>
              <a:ext uri="{FF2B5EF4-FFF2-40B4-BE49-F238E27FC236}">
                <a16:creationId xmlns:a16="http://schemas.microsoft.com/office/drawing/2014/main" id="{53443EB6-A8A6-7779-2F90-256D79DF0F4A}"/>
              </a:ext>
            </a:extLst>
          </p:cNvPr>
          <p:cNvGrpSpPr/>
          <p:nvPr/>
        </p:nvGrpSpPr>
        <p:grpSpPr>
          <a:xfrm>
            <a:off x="2541812" y="7658100"/>
            <a:ext cx="14086110" cy="169616"/>
            <a:chOff x="0" y="0"/>
            <a:chExt cx="4816593" cy="345710"/>
          </a:xfrm>
        </p:grpSpPr>
        <p:sp>
          <p:nvSpPr>
            <p:cNvPr id="3" name="Freeform 11">
              <a:extLst>
                <a:ext uri="{FF2B5EF4-FFF2-40B4-BE49-F238E27FC236}">
                  <a16:creationId xmlns:a16="http://schemas.microsoft.com/office/drawing/2014/main" id="{29825166-E0A3-E188-0BB4-C5FD89026C6D}"/>
                </a:ext>
              </a:extLst>
            </p:cNvPr>
            <p:cNvSpPr/>
            <p:nvPr/>
          </p:nvSpPr>
          <p:spPr>
            <a:xfrm>
              <a:off x="0" y="0"/>
              <a:ext cx="4816592" cy="345710"/>
            </a:xfrm>
            <a:custGeom>
              <a:avLst/>
              <a:gdLst/>
              <a:ahLst/>
              <a:cxnLst/>
              <a:rect l="l" t="t" r="r" b="b"/>
              <a:pathLst>
                <a:path w="4816592" h="345710">
                  <a:moveTo>
                    <a:pt x="0" y="0"/>
                  </a:moveTo>
                  <a:lnTo>
                    <a:pt x="4816592" y="0"/>
                  </a:lnTo>
                  <a:lnTo>
                    <a:pt x="4816592" y="345710"/>
                  </a:lnTo>
                  <a:lnTo>
                    <a:pt x="0" y="345710"/>
                  </a:lnTo>
                  <a:close/>
                </a:path>
              </a:pathLst>
            </a:custGeom>
            <a:solidFill>
              <a:srgbClr val="2B4257"/>
            </a:solidFill>
          </p:spPr>
          <p:txBody>
            <a:bodyPr/>
            <a:lstStyle/>
            <a:p>
              <a:endParaRPr lang="fr-FR" dirty="0"/>
            </a:p>
          </p:txBody>
        </p:sp>
        <p:sp>
          <p:nvSpPr>
            <p:cNvPr id="4" name="TextBox 12">
              <a:extLst>
                <a:ext uri="{FF2B5EF4-FFF2-40B4-BE49-F238E27FC236}">
                  <a16:creationId xmlns:a16="http://schemas.microsoft.com/office/drawing/2014/main" id="{31A2327A-A776-F43D-F3EC-6948E5AF13CD}"/>
                </a:ext>
              </a:extLst>
            </p:cNvPr>
            <p:cNvSpPr txBox="1"/>
            <p:nvPr/>
          </p:nvSpPr>
          <p:spPr>
            <a:xfrm>
              <a:off x="0" y="-38100"/>
              <a:ext cx="4816593" cy="383810"/>
            </a:xfrm>
            <a:prstGeom prst="rect">
              <a:avLst/>
            </a:prstGeom>
          </p:spPr>
          <p:txBody>
            <a:bodyPr lIns="50800" tIns="50800" rIns="50800" bIns="50800" rtlCol="0" anchor="ctr"/>
            <a:lstStyle/>
            <a:p>
              <a:pPr algn="ctr">
                <a:lnSpc>
                  <a:spcPts val="2659"/>
                </a:lnSpc>
              </a:pPr>
              <a:endParaRPr/>
            </a:p>
          </p:txBody>
        </p:sp>
      </p:grpSp>
      <p:grpSp>
        <p:nvGrpSpPr>
          <p:cNvPr id="5" name="Group 10">
            <a:extLst>
              <a:ext uri="{FF2B5EF4-FFF2-40B4-BE49-F238E27FC236}">
                <a16:creationId xmlns:a16="http://schemas.microsoft.com/office/drawing/2014/main" id="{69381B12-93C6-B1D9-3FC6-17FDA48EED2F}"/>
              </a:ext>
            </a:extLst>
          </p:cNvPr>
          <p:cNvGrpSpPr/>
          <p:nvPr/>
        </p:nvGrpSpPr>
        <p:grpSpPr>
          <a:xfrm>
            <a:off x="2541812" y="1943100"/>
            <a:ext cx="14086110" cy="169616"/>
            <a:chOff x="0" y="0"/>
            <a:chExt cx="4816593" cy="345710"/>
          </a:xfrm>
        </p:grpSpPr>
        <p:sp>
          <p:nvSpPr>
            <p:cNvPr id="6" name="Freeform 11">
              <a:extLst>
                <a:ext uri="{FF2B5EF4-FFF2-40B4-BE49-F238E27FC236}">
                  <a16:creationId xmlns:a16="http://schemas.microsoft.com/office/drawing/2014/main" id="{177D49BD-765A-46D1-5BFF-4654F574E0C0}"/>
                </a:ext>
              </a:extLst>
            </p:cNvPr>
            <p:cNvSpPr/>
            <p:nvPr/>
          </p:nvSpPr>
          <p:spPr>
            <a:xfrm>
              <a:off x="0" y="0"/>
              <a:ext cx="4816592" cy="345710"/>
            </a:xfrm>
            <a:custGeom>
              <a:avLst/>
              <a:gdLst/>
              <a:ahLst/>
              <a:cxnLst/>
              <a:rect l="l" t="t" r="r" b="b"/>
              <a:pathLst>
                <a:path w="4816592" h="345710">
                  <a:moveTo>
                    <a:pt x="0" y="0"/>
                  </a:moveTo>
                  <a:lnTo>
                    <a:pt x="4816592" y="0"/>
                  </a:lnTo>
                  <a:lnTo>
                    <a:pt x="4816592" y="345710"/>
                  </a:lnTo>
                  <a:lnTo>
                    <a:pt x="0" y="345710"/>
                  </a:lnTo>
                  <a:close/>
                </a:path>
              </a:pathLst>
            </a:custGeom>
            <a:solidFill>
              <a:srgbClr val="2B4257"/>
            </a:solidFill>
          </p:spPr>
          <p:txBody>
            <a:bodyPr/>
            <a:lstStyle/>
            <a:p>
              <a:endParaRPr lang="fr-FR" dirty="0"/>
            </a:p>
          </p:txBody>
        </p:sp>
        <p:sp>
          <p:nvSpPr>
            <p:cNvPr id="7" name="TextBox 12">
              <a:extLst>
                <a:ext uri="{FF2B5EF4-FFF2-40B4-BE49-F238E27FC236}">
                  <a16:creationId xmlns:a16="http://schemas.microsoft.com/office/drawing/2014/main" id="{72538B66-481A-C323-025A-DCF0E4F3777B}"/>
                </a:ext>
              </a:extLst>
            </p:cNvPr>
            <p:cNvSpPr txBox="1"/>
            <p:nvPr/>
          </p:nvSpPr>
          <p:spPr>
            <a:xfrm>
              <a:off x="0" y="-38100"/>
              <a:ext cx="4816593" cy="383810"/>
            </a:xfrm>
            <a:prstGeom prst="rect">
              <a:avLst/>
            </a:prstGeom>
          </p:spPr>
          <p:txBody>
            <a:bodyPr lIns="50800" tIns="50800" rIns="50800" bIns="50800" rtlCol="0" anchor="ctr"/>
            <a:lstStyle/>
            <a:p>
              <a:pPr algn="ctr">
                <a:lnSpc>
                  <a:spcPts val="2659"/>
                </a:lnSpc>
              </a:pPr>
              <a:endParaRPr/>
            </a:p>
          </p:txBody>
        </p:sp>
      </p:grpSp>
      <p:sp>
        <p:nvSpPr>
          <p:cNvPr id="8" name="ZoneTexte 7">
            <a:extLst>
              <a:ext uri="{FF2B5EF4-FFF2-40B4-BE49-F238E27FC236}">
                <a16:creationId xmlns:a16="http://schemas.microsoft.com/office/drawing/2014/main" id="{50226750-2361-F631-1C91-0202E6AB4CE6}"/>
              </a:ext>
            </a:extLst>
          </p:cNvPr>
          <p:cNvSpPr txBox="1"/>
          <p:nvPr/>
        </p:nvSpPr>
        <p:spPr>
          <a:xfrm>
            <a:off x="2712532" y="3352567"/>
            <a:ext cx="13324481" cy="3046988"/>
          </a:xfrm>
          <a:prstGeom prst="rect">
            <a:avLst/>
          </a:prstGeom>
          <a:noFill/>
        </p:spPr>
        <p:txBody>
          <a:bodyPr wrap="none" rtlCol="0">
            <a:spAutoFit/>
          </a:bodyPr>
          <a:lstStyle/>
          <a:p>
            <a:pPr algn="ctr"/>
            <a:r>
              <a:rPr lang="fr-FR" sz="9600" dirty="0">
                <a:solidFill>
                  <a:schemeClr val="accent1">
                    <a:lumMod val="75000"/>
                  </a:schemeClr>
                </a:solidFill>
                <a:latin typeface="League Spartan" panose="020B0604020202020204" charset="0"/>
              </a:rPr>
              <a:t>MERCI POUR VOTRE </a:t>
            </a:r>
          </a:p>
          <a:p>
            <a:pPr algn="ctr"/>
            <a:r>
              <a:rPr lang="fr-FR" sz="9600" dirty="0">
                <a:solidFill>
                  <a:schemeClr val="accent1">
                    <a:lumMod val="75000"/>
                  </a:schemeClr>
                </a:solidFill>
                <a:latin typeface="League Spartan" panose="020B0604020202020204" charset="0"/>
              </a:rPr>
              <a:t>ATTENTION</a:t>
            </a:r>
          </a:p>
        </p:txBody>
      </p:sp>
    </p:spTree>
    <p:extLst>
      <p:ext uri="{BB962C8B-B14F-4D97-AF65-F5344CB8AC3E}">
        <p14:creationId xmlns:p14="http://schemas.microsoft.com/office/powerpoint/2010/main" val="75390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74C73-6778-DB02-CC82-8F498B7A29F5}"/>
            </a:ext>
          </a:extLst>
        </p:cNvPr>
        <p:cNvGrpSpPr/>
        <p:nvPr/>
      </p:nvGrpSpPr>
      <p:grpSpPr>
        <a:xfrm>
          <a:off x="0" y="0"/>
          <a:ext cx="0" cy="0"/>
          <a:chOff x="0" y="0"/>
          <a:chExt cx="0" cy="0"/>
        </a:xfrm>
      </p:grpSpPr>
      <p:grpSp>
        <p:nvGrpSpPr>
          <p:cNvPr id="5" name="Group 9">
            <a:extLst>
              <a:ext uri="{FF2B5EF4-FFF2-40B4-BE49-F238E27FC236}">
                <a16:creationId xmlns:a16="http://schemas.microsoft.com/office/drawing/2014/main" id="{14436F67-8235-C9B9-6E6E-7BB0C2502C4B}"/>
              </a:ext>
            </a:extLst>
          </p:cNvPr>
          <p:cNvGrpSpPr/>
          <p:nvPr/>
        </p:nvGrpSpPr>
        <p:grpSpPr>
          <a:xfrm>
            <a:off x="0" y="0"/>
            <a:ext cx="18288000" cy="1312616"/>
            <a:chOff x="0" y="0"/>
            <a:chExt cx="3033995" cy="345710"/>
          </a:xfrm>
        </p:grpSpPr>
        <p:sp>
          <p:nvSpPr>
            <p:cNvPr id="12" name="Freeform 10">
              <a:extLst>
                <a:ext uri="{FF2B5EF4-FFF2-40B4-BE49-F238E27FC236}">
                  <a16:creationId xmlns:a16="http://schemas.microsoft.com/office/drawing/2014/main" id="{82E9E4D1-4639-57C1-18A7-C0D7C136C347}"/>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13" name="TextBox 11">
              <a:extLst>
                <a:ext uri="{FF2B5EF4-FFF2-40B4-BE49-F238E27FC236}">
                  <a16:creationId xmlns:a16="http://schemas.microsoft.com/office/drawing/2014/main" id="{BB3BE7A6-EC54-84FE-C131-2C228CC514F1}"/>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55" name="Freeform 12">
            <a:extLst>
              <a:ext uri="{FF2B5EF4-FFF2-40B4-BE49-F238E27FC236}">
                <a16:creationId xmlns:a16="http://schemas.microsoft.com/office/drawing/2014/main" id="{816F43E3-70E3-4137-52D3-3E2F40FA50E4}"/>
              </a:ext>
            </a:extLst>
          </p:cNvPr>
          <p:cNvSpPr/>
          <p:nvPr/>
        </p:nvSpPr>
        <p:spPr>
          <a:xfrm>
            <a:off x="11013638" y="6548400"/>
            <a:ext cx="3159450" cy="3014700"/>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57" name="Freeform 12">
            <a:extLst>
              <a:ext uri="{FF2B5EF4-FFF2-40B4-BE49-F238E27FC236}">
                <a16:creationId xmlns:a16="http://schemas.microsoft.com/office/drawing/2014/main" id="{B2EF42D1-EDB3-45E5-89DB-48C01EF164E7}"/>
              </a:ext>
            </a:extLst>
          </p:cNvPr>
          <p:cNvSpPr/>
          <p:nvPr/>
        </p:nvSpPr>
        <p:spPr>
          <a:xfrm rot="16200000">
            <a:off x="14445275" y="6605332"/>
            <a:ext cx="2815360" cy="2810359"/>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56" name="Freeform 12">
            <a:extLst>
              <a:ext uri="{FF2B5EF4-FFF2-40B4-BE49-F238E27FC236}">
                <a16:creationId xmlns:a16="http://schemas.microsoft.com/office/drawing/2014/main" id="{9CF7573B-509B-CE27-99BE-7A01160D6315}"/>
              </a:ext>
            </a:extLst>
          </p:cNvPr>
          <p:cNvSpPr/>
          <p:nvPr/>
        </p:nvSpPr>
        <p:spPr>
          <a:xfrm>
            <a:off x="14425574" y="3352019"/>
            <a:ext cx="3365080" cy="3037943"/>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52" name="Freeform 12">
            <a:extLst>
              <a:ext uri="{FF2B5EF4-FFF2-40B4-BE49-F238E27FC236}">
                <a16:creationId xmlns:a16="http://schemas.microsoft.com/office/drawing/2014/main" id="{EB73D883-45F2-C399-8ED2-5D343B217E2D}"/>
              </a:ext>
            </a:extLst>
          </p:cNvPr>
          <p:cNvSpPr/>
          <p:nvPr/>
        </p:nvSpPr>
        <p:spPr>
          <a:xfrm flipH="1">
            <a:off x="11013637" y="2857501"/>
            <a:ext cx="3174690" cy="3476596"/>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526A1519-1BC5-2AD6-E81C-0F28A6412F9C}"/>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B625AF31-4A62-68B6-563E-E54D70556987}"/>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sp>
        <p:nvSpPr>
          <p:cNvPr id="21" name="Organigramme : Terminateur 20">
            <a:extLst>
              <a:ext uri="{FF2B5EF4-FFF2-40B4-BE49-F238E27FC236}">
                <a16:creationId xmlns:a16="http://schemas.microsoft.com/office/drawing/2014/main" id="{D87C8CEC-34E8-9E01-9C4A-BDDC00F41A42}"/>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4" name="Organigramme : Connecteur 23">
            <a:extLst>
              <a:ext uri="{FF2B5EF4-FFF2-40B4-BE49-F238E27FC236}">
                <a16:creationId xmlns:a16="http://schemas.microsoft.com/office/drawing/2014/main" id="{EBA68000-F4CB-DC4D-231F-F5FCDFBFA12A}"/>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25" name="Organigramme : Connecteur 24">
            <a:extLst>
              <a:ext uri="{FF2B5EF4-FFF2-40B4-BE49-F238E27FC236}">
                <a16:creationId xmlns:a16="http://schemas.microsoft.com/office/drawing/2014/main" id="{F18D1C4A-ABB3-EA48-536E-314F0270C58B}"/>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26" name="Organigramme : Connecteur 25">
            <a:extLst>
              <a:ext uri="{FF2B5EF4-FFF2-40B4-BE49-F238E27FC236}">
                <a16:creationId xmlns:a16="http://schemas.microsoft.com/office/drawing/2014/main" id="{B57E5015-B881-F08B-FEBD-B524DBAEF733}"/>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27" name="Organigramme : Connecteur 26">
            <a:extLst>
              <a:ext uri="{FF2B5EF4-FFF2-40B4-BE49-F238E27FC236}">
                <a16:creationId xmlns:a16="http://schemas.microsoft.com/office/drawing/2014/main" id="{EDD53221-6641-BE62-91BC-853AB8A65649}"/>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28" name="Organigramme : Connecteur 27">
            <a:extLst>
              <a:ext uri="{FF2B5EF4-FFF2-40B4-BE49-F238E27FC236}">
                <a16:creationId xmlns:a16="http://schemas.microsoft.com/office/drawing/2014/main" id="{997AA401-70E5-57D1-94BD-9391F20BF451}"/>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29" name="Organigramme : Connecteur 28">
            <a:extLst>
              <a:ext uri="{FF2B5EF4-FFF2-40B4-BE49-F238E27FC236}">
                <a16:creationId xmlns:a16="http://schemas.microsoft.com/office/drawing/2014/main" id="{E347C40D-8101-36F2-1EDA-02F71A3A9A2D}"/>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0" name="Organigramme : Terminateur 29">
            <a:extLst>
              <a:ext uri="{FF2B5EF4-FFF2-40B4-BE49-F238E27FC236}">
                <a16:creationId xmlns:a16="http://schemas.microsoft.com/office/drawing/2014/main" id="{0C383551-ED85-FE8D-2391-19FA965D1A07}"/>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grpSp>
        <p:nvGrpSpPr>
          <p:cNvPr id="6" name="Group 2">
            <a:extLst>
              <a:ext uri="{FF2B5EF4-FFF2-40B4-BE49-F238E27FC236}">
                <a16:creationId xmlns:a16="http://schemas.microsoft.com/office/drawing/2014/main" id="{34160A85-0E33-4911-0553-290C150FB03E}"/>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A199CD1A-C4C9-9487-6B03-28323D507F5A}"/>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92CD8D69-3505-F89D-F1A4-00E038D6ADD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45" name="ZoneTexte 44">
            <a:extLst>
              <a:ext uri="{FF2B5EF4-FFF2-40B4-BE49-F238E27FC236}">
                <a16:creationId xmlns:a16="http://schemas.microsoft.com/office/drawing/2014/main" id="{BB29218A-9B78-EBCB-6B76-3D3FDBE00E1A}"/>
              </a:ext>
            </a:extLst>
          </p:cNvPr>
          <p:cNvSpPr txBox="1"/>
          <p:nvPr/>
        </p:nvSpPr>
        <p:spPr>
          <a:xfrm>
            <a:off x="1693120" y="3337542"/>
            <a:ext cx="16981714" cy="461665"/>
          </a:xfrm>
          <a:prstGeom prst="rect">
            <a:avLst/>
          </a:prstGeom>
          <a:noFill/>
        </p:spPr>
        <p:txBody>
          <a:bodyPr wrap="square">
            <a:spAutoFit/>
          </a:bodyPr>
          <a:lstStyle/>
          <a:p>
            <a:pPr eaLnBrk="0" fontAlgn="base" hangingPunct="0">
              <a:spcBef>
                <a:spcPct val="0"/>
              </a:spcBef>
              <a:spcAft>
                <a:spcPct val="0"/>
              </a:spcAft>
            </a:pPr>
            <a:r>
              <a:rPr lang="fr-FR" sz="2400" b="1" dirty="0">
                <a:solidFill>
                  <a:schemeClr val="accent1">
                    <a:lumMod val="50000"/>
                  </a:schemeClr>
                </a:solidFill>
                <a:latin typeface="Bahnschrift Condensed" panose="020B0502040204020203" pitchFamily="34" charset="0"/>
              </a:rPr>
              <a:t>Problématique :</a:t>
            </a:r>
          </a:p>
        </p:txBody>
      </p:sp>
      <p:pic>
        <p:nvPicPr>
          <p:cNvPr id="2052" name="Picture 4" descr="Image générée">
            <a:extLst>
              <a:ext uri="{FF2B5EF4-FFF2-40B4-BE49-F238E27FC236}">
                <a16:creationId xmlns:a16="http://schemas.microsoft.com/office/drawing/2014/main" id="{8B2B8D64-D9AC-6277-0593-5C734E6568A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3809" b="90430" l="49512" r="94824"/>
                    </a14:imgEffect>
                    <a14:imgEffect>
                      <a14:saturation sat="200000"/>
                    </a14:imgEffect>
                  </a14:imgLayer>
                </a14:imgProps>
              </a:ext>
              <a:ext uri="{28A0092B-C50C-407E-A947-70E740481C1C}">
                <a14:useLocalDpi xmlns:a14="http://schemas.microsoft.com/office/drawing/2010/main" val="0"/>
              </a:ext>
            </a:extLst>
          </a:blip>
          <a:srcRect l="49118" t="49672" b="8655"/>
          <a:stretch>
            <a:fillRect/>
          </a:stretch>
        </p:blipFill>
        <p:spPr bwMode="auto">
          <a:xfrm>
            <a:off x="11257318" y="6665568"/>
            <a:ext cx="2931009" cy="24005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générée">
            <a:extLst>
              <a:ext uri="{FF2B5EF4-FFF2-40B4-BE49-F238E27FC236}">
                <a16:creationId xmlns:a16="http://schemas.microsoft.com/office/drawing/2014/main" id="{1BB09AED-41B4-1BEA-C369-8E16C98E69B8}"/>
              </a:ext>
            </a:extLst>
          </p:cNvPr>
          <p:cNvPicPr>
            <a:picLocks noChangeAspect="1" noChangeArrowheads="1"/>
          </p:cNvPicPr>
          <p:nvPr/>
        </p:nvPicPr>
        <p:blipFill rotWithShape="1">
          <a:blip r:embed="rId7">
            <a:extLst>
              <a:ext uri="{BEBA8EAE-BF5A-486C-A8C5-ECC9F3942E4B}">
                <a14:imgProps xmlns:a14="http://schemas.microsoft.com/office/drawing/2010/main">
                  <a14:imgLayer r:embed="rId6">
                    <a14:imgEffect>
                      <a14:backgroundRemoval t="49512" b="91797" l="4688" r="44043">
                        <a14:foregroundMark x1="9180" y1="74902" x2="7910" y2="74902"/>
                        <a14:foregroundMark x1="8008" y1="77051" x2="8008" y2="77051"/>
                        <a14:foregroundMark x1="8984" y1="83301" x2="8984" y2="83301"/>
                        <a14:foregroundMark x1="8398" y1="83496" x2="9766" y2="83496"/>
                        <a14:foregroundMark x1="7715" y1="84766" x2="10840" y2="85254"/>
                        <a14:foregroundMark x1="21680" y1="89453" x2="22461" y2="89453"/>
                        <a14:foregroundMark x1="20117" y1="67871" x2="20117" y2="63770"/>
                        <a14:foregroundMark x1="22656" y1="59863" x2="20996" y2="61523"/>
                        <a14:foregroundMark x1="20117" y1="62305" x2="19824" y2="59277"/>
                        <a14:foregroundMark x1="18750" y1="68750" x2="16797" y2="64063"/>
                        <a14:foregroundMark x1="12305" y1="65918" x2="12305" y2="65918"/>
                        <a14:foregroundMark x1="40137" y1="58203" x2="40137" y2="58203"/>
                        <a14:foregroundMark x1="42383" y1="58984" x2="39844" y2="57324"/>
                        <a14:foregroundMark x1="40527" y1="62793" x2="40527" y2="62793"/>
                        <a14:foregroundMark x1="39648" y1="64453" x2="39648" y2="64453"/>
                        <a14:foregroundMark x1="37793" y1="65820" x2="37793" y2="65820"/>
                        <a14:foregroundMark x1="35254" y1="65234" x2="35254" y2="65234"/>
                        <a14:foregroundMark x1="34180" y1="63574" x2="34180" y2="63574"/>
                        <a14:foregroundMark x1="33496" y1="61328" x2="33496" y2="61328"/>
                        <a14:foregroundMark x1="33887" y1="58887" x2="33887" y2="58887"/>
                        <a14:foregroundMark x1="33984" y1="56934" x2="33984" y2="56934"/>
                        <a14:foregroundMark x1="33301" y1="55176" x2="33301" y2="55176"/>
                        <a14:foregroundMark x1="40234" y1="62402" x2="40234" y2="62402"/>
                        <a14:foregroundMark x1="39844" y1="64355" x2="39844" y2="64355"/>
                        <a14:foregroundMark x1="33691" y1="61230" x2="33789" y2="61230"/>
                        <a14:foregroundMark x1="33789" y1="59473" x2="33789" y2="59473"/>
                        <a14:foregroundMark x1="31543" y1="54004" x2="31543" y2="54004"/>
                        <a14:foregroundMark x1="29492" y1="53906" x2="29492" y2="53906"/>
                        <a14:foregroundMark x1="31055" y1="54102" x2="31055" y2="54102"/>
                        <a14:foregroundMark x1="27441" y1="54590" x2="27441" y2="54590"/>
                        <a14:foregroundMark x1="25586" y1="55664" x2="25586" y2="55664"/>
                        <a14:foregroundMark x1="24316" y1="57129" x2="24316" y2="57129"/>
                        <a14:foregroundMark x1="23926" y1="57715" x2="23926" y2="57715"/>
                        <a14:foregroundMark x1="24512" y1="56934" x2="24512" y2="56934"/>
                      </a14:backgroundRemoval>
                    </a14:imgEffect>
                    <a14:imgEffect>
                      <a14:saturation sat="200000"/>
                    </a14:imgEffect>
                  </a14:imgLayer>
                </a14:imgProps>
              </a:ext>
              <a:ext uri="{28A0092B-C50C-407E-A947-70E740481C1C}">
                <a14:useLocalDpi xmlns:a14="http://schemas.microsoft.com/office/drawing/2010/main" val="0"/>
              </a:ext>
            </a:extLst>
          </a:blip>
          <a:srcRect t="48652" r="51254" b="8293"/>
          <a:stretch>
            <a:fillRect/>
          </a:stretch>
        </p:blipFill>
        <p:spPr bwMode="auto">
          <a:xfrm>
            <a:off x="14582541" y="6702874"/>
            <a:ext cx="2675593" cy="23632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générée">
            <a:extLst>
              <a:ext uri="{FF2B5EF4-FFF2-40B4-BE49-F238E27FC236}">
                <a16:creationId xmlns:a16="http://schemas.microsoft.com/office/drawing/2014/main" id="{625D26DB-EB5A-0DEF-B477-1236E0A4BA69}"/>
              </a:ext>
            </a:extLst>
          </p:cNvPr>
          <p:cNvPicPr>
            <a:picLocks noChangeAspect="1" noChangeArrowheads="1"/>
          </p:cNvPicPr>
          <p:nvPr/>
        </p:nvPicPr>
        <p:blipFill rotWithShape="1">
          <a:blip r:embed="rId8">
            <a:extLst>
              <a:ext uri="{BEBA8EAE-BF5A-486C-A8C5-ECC9F3942E4B}">
                <a14:imgProps xmlns:a14="http://schemas.microsoft.com/office/drawing/2010/main">
                  <a14:imgLayer r:embed="rId6">
                    <a14:imgEffect>
                      <a14:backgroundRemoval t="293" b="43262" l="54883" r="95313">
                        <a14:foregroundMark x1="67188" y1="25781" x2="67188" y2="25781"/>
                        <a14:foregroundMark x1="67188" y1="25781" x2="71094" y2="25195"/>
                        <a14:foregroundMark x1="71094" y1="25195" x2="79688" y2="24707"/>
                        <a14:foregroundMark x1="88574" y1="12891" x2="88574" y2="12891"/>
                        <a14:foregroundMark x1="90234" y1="10059" x2="87793" y2="12891"/>
                        <a14:foregroundMark x1="62109" y1="12500" x2="66406" y2="14746"/>
                        <a14:foregroundMark x1="62305" y1="21680" x2="64551" y2="21289"/>
                        <a14:foregroundMark x1="60059" y1="33691" x2="61133" y2="31641"/>
                      </a14:backgroundRemoval>
                    </a14:imgEffect>
                    <a14:imgEffect>
                      <a14:saturation sat="200000"/>
                    </a14:imgEffect>
                  </a14:imgLayer>
                </a14:imgProps>
              </a:ext>
              <a:ext uri="{28A0092B-C50C-407E-A947-70E740481C1C}">
                <a14:useLocalDpi xmlns:a14="http://schemas.microsoft.com/office/drawing/2010/main" val="0"/>
              </a:ext>
            </a:extLst>
          </a:blip>
          <a:srcRect l="53246" t="331" b="51891"/>
          <a:stretch>
            <a:fillRect/>
          </a:stretch>
        </p:blipFill>
        <p:spPr bwMode="auto">
          <a:xfrm>
            <a:off x="14560102" y="3595751"/>
            <a:ext cx="2810360" cy="287185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générée">
            <a:extLst>
              <a:ext uri="{FF2B5EF4-FFF2-40B4-BE49-F238E27FC236}">
                <a16:creationId xmlns:a16="http://schemas.microsoft.com/office/drawing/2014/main" id="{9786A81E-DF1E-BC56-2564-A6888491C61F}"/>
              </a:ext>
            </a:extLst>
          </p:cNvPr>
          <p:cNvPicPr>
            <a:picLocks noChangeAspect="1" noChangeArrowheads="1"/>
          </p:cNvPicPr>
          <p:nvPr/>
        </p:nvPicPr>
        <p:blipFill rotWithShape="1">
          <a:blip r:embed="rId9">
            <a:extLst>
              <a:ext uri="{BEBA8EAE-BF5A-486C-A8C5-ECC9F3942E4B}">
                <a14:imgProps xmlns:a14="http://schemas.microsoft.com/office/drawing/2010/main">
                  <a14:imgLayer r:embed="rId6">
                    <a14:imgEffect>
                      <a14:backgroundRemoval t="1758" b="41309" l="3125" r="52051">
                        <a14:foregroundMark x1="10938" y1="34180" x2="10938" y2="34180"/>
                        <a14:foregroundMark x1="25781" y1="8301" x2="25781" y2="8301"/>
                        <a14:foregroundMark x1="21484" y1="12988" x2="21484" y2="12988"/>
                        <a14:foregroundMark x1="27246" y1="12207" x2="27246" y2="12207"/>
                        <a14:foregroundMark x1="27246" y1="12207" x2="19238" y2="8301"/>
                        <a14:foregroundMark x1="35742" y1="26270" x2="35742" y2="26270"/>
                        <a14:foregroundMark x1="35547" y1="27441" x2="35547" y2="27441"/>
                        <a14:foregroundMark x1="33496" y1="28125" x2="33496" y2="28125"/>
                      </a14:backgroundRemoval>
                    </a14:imgEffect>
                    <a14:imgEffect>
                      <a14:saturation sat="200000"/>
                    </a14:imgEffect>
                  </a14:imgLayer>
                </a14:imgProps>
              </a:ext>
              <a:ext uri="{28A0092B-C50C-407E-A947-70E740481C1C}">
                <a14:useLocalDpi xmlns:a14="http://schemas.microsoft.com/office/drawing/2010/main" val="0"/>
              </a:ext>
            </a:extLst>
          </a:blip>
          <a:srcRect l="3055" r="49119" b="54234"/>
          <a:stretch>
            <a:fillRect/>
          </a:stretch>
        </p:blipFill>
        <p:spPr bwMode="auto">
          <a:xfrm>
            <a:off x="11068427" y="3007272"/>
            <a:ext cx="3174690" cy="3037942"/>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2">
            <a:extLst>
              <a:ext uri="{FF2B5EF4-FFF2-40B4-BE49-F238E27FC236}">
                <a16:creationId xmlns:a16="http://schemas.microsoft.com/office/drawing/2014/main" id="{CD583E60-29CD-8164-80E5-AFA5280BE654}"/>
              </a:ext>
            </a:extLst>
          </p:cNvPr>
          <p:cNvGrpSpPr/>
          <p:nvPr/>
        </p:nvGrpSpPr>
        <p:grpSpPr>
          <a:xfrm>
            <a:off x="1741888" y="3794629"/>
            <a:ext cx="1458512" cy="45719"/>
            <a:chOff x="0" y="0"/>
            <a:chExt cx="241073" cy="21324"/>
          </a:xfrm>
        </p:grpSpPr>
        <p:sp>
          <p:nvSpPr>
            <p:cNvPr id="59" name="Freeform 3">
              <a:extLst>
                <a:ext uri="{FF2B5EF4-FFF2-40B4-BE49-F238E27FC236}">
                  <a16:creationId xmlns:a16="http://schemas.microsoft.com/office/drawing/2014/main" id="{83C3494F-FD2E-9115-8988-6A7CCC24751D}"/>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60" name="TextBox 4">
              <a:extLst>
                <a:ext uri="{FF2B5EF4-FFF2-40B4-BE49-F238E27FC236}">
                  <a16:creationId xmlns:a16="http://schemas.microsoft.com/office/drawing/2014/main" id="{A83A51C2-21D7-937E-02D6-1718AD8ABFC4}"/>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dirty="0"/>
            </a:p>
          </p:txBody>
        </p:sp>
      </p:grpSp>
      <p:sp>
        <p:nvSpPr>
          <p:cNvPr id="2" name="AutoShape 5">
            <a:extLst>
              <a:ext uri="{FF2B5EF4-FFF2-40B4-BE49-F238E27FC236}">
                <a16:creationId xmlns:a16="http://schemas.microsoft.com/office/drawing/2014/main" id="{F7861F91-F682-9E15-1D38-5EEE8A228EE9}"/>
              </a:ext>
            </a:extLst>
          </p:cNvPr>
          <p:cNvSpPr/>
          <p:nvPr/>
        </p:nvSpPr>
        <p:spPr>
          <a:xfrm flipV="1">
            <a:off x="6440903" y="5084399"/>
            <a:ext cx="26700" cy="4250100"/>
          </a:xfrm>
          <a:prstGeom prst="line">
            <a:avLst/>
          </a:prstGeom>
          <a:ln w="9525" cap="flat">
            <a:solidFill>
              <a:srgbClr val="2B4257"/>
            </a:solidFill>
            <a:prstDash val="sysDot"/>
            <a:headEnd type="none" w="sm" len="sm"/>
            <a:tailEnd type="none" w="sm" len="sm"/>
          </a:ln>
        </p:spPr>
      </p:sp>
      <p:sp>
        <p:nvSpPr>
          <p:cNvPr id="3" name="ZoneTexte 2">
            <a:extLst>
              <a:ext uri="{FF2B5EF4-FFF2-40B4-BE49-F238E27FC236}">
                <a16:creationId xmlns:a16="http://schemas.microsoft.com/office/drawing/2014/main" id="{354F51C2-ADD2-186A-3171-53E38C63CF74}"/>
              </a:ext>
            </a:extLst>
          </p:cNvPr>
          <p:cNvSpPr txBox="1"/>
          <p:nvPr/>
        </p:nvSpPr>
        <p:spPr>
          <a:xfrm>
            <a:off x="1126689" y="4568749"/>
            <a:ext cx="4991677" cy="6186309"/>
          </a:xfrm>
          <a:prstGeom prst="rect">
            <a:avLst/>
          </a:prstGeom>
          <a:noFill/>
        </p:spPr>
        <p:txBody>
          <a:bodyPr wrap="square" rtlCol="0">
            <a:spAutoFit/>
          </a:bodyPr>
          <a:lstStyle/>
          <a:p>
            <a:r>
              <a:rPr lang="fr-FR" sz="2400" dirty="0">
                <a:solidFill>
                  <a:schemeClr val="accent1">
                    <a:lumMod val="50000"/>
                  </a:schemeClr>
                </a:solidFill>
                <a:latin typeface="Bahnschrift Condensed" panose="020B0502040204020203" pitchFamily="34" charset="0"/>
              </a:rPr>
              <a:t>La gestion des courriers et correspondances administratives au sein des établissements hospitaliers, notamment le CHU Hassan II de Fès, repose encore sur des processus manuels, entraînant plusieurs problèmes majeurs : </a:t>
            </a:r>
          </a:p>
          <a:p>
            <a:endParaRPr lang="fr-FR" sz="2400" dirty="0">
              <a:solidFill>
                <a:schemeClr val="accent1">
                  <a:lumMod val="50000"/>
                </a:schemeClr>
              </a:solidFill>
              <a:latin typeface="Bahnschrift Condensed" panose="020B0502040204020203" pitchFamily="34" charset="0"/>
            </a:endParaRPr>
          </a:p>
          <a:p>
            <a:pPr marL="285750" lvl="0" indent="-285750" eaLnBrk="0" fontAlgn="base" hangingPunct="0">
              <a:spcBef>
                <a:spcPct val="0"/>
              </a:spcBef>
              <a:spcAft>
                <a:spcPct val="0"/>
              </a:spcAft>
              <a:buFont typeface="Wingdings" panose="05000000000000000000" pitchFamily="2" charset="2"/>
              <a:buChar char="ü"/>
            </a:pPr>
            <a:r>
              <a:rPr lang="fr-FR" altLang="fr-FR" sz="2400" b="1" dirty="0">
                <a:solidFill>
                  <a:schemeClr val="accent1">
                    <a:lumMod val="50000"/>
                  </a:schemeClr>
                </a:solidFill>
                <a:latin typeface="Bahnschrift Condensed" panose="020B0502040204020203" pitchFamily="34" charset="0"/>
              </a:rPr>
              <a:t>Retards dans le traitement et la distribution des documents</a:t>
            </a:r>
          </a:p>
          <a:p>
            <a:pPr marL="285750" lvl="0" indent="-285750" eaLnBrk="0" fontAlgn="base" hangingPunct="0">
              <a:spcBef>
                <a:spcPct val="0"/>
              </a:spcBef>
              <a:spcAft>
                <a:spcPct val="0"/>
              </a:spcAft>
              <a:buFont typeface="Wingdings" panose="05000000000000000000" pitchFamily="2" charset="2"/>
              <a:buChar char="ü"/>
            </a:pPr>
            <a:r>
              <a:rPr lang="fr-FR" altLang="fr-FR" sz="2400" b="1" dirty="0">
                <a:solidFill>
                  <a:schemeClr val="accent1">
                    <a:lumMod val="50000"/>
                  </a:schemeClr>
                </a:solidFill>
                <a:latin typeface="Bahnschrift Condensed" panose="020B0502040204020203" pitchFamily="34" charset="0"/>
              </a:rPr>
              <a:t>Risques d’erreurs humaines et de perte de documents</a:t>
            </a:r>
          </a:p>
          <a:p>
            <a:pPr marL="285750" indent="-285750" eaLnBrk="0" fontAlgn="base" hangingPunct="0">
              <a:spcBef>
                <a:spcPct val="0"/>
              </a:spcBef>
              <a:spcAft>
                <a:spcPct val="0"/>
              </a:spcAft>
              <a:buFont typeface="Wingdings" panose="05000000000000000000" pitchFamily="2" charset="2"/>
              <a:buChar char="ü"/>
            </a:pPr>
            <a:r>
              <a:rPr lang="fr-FR" altLang="fr-FR" sz="2400" b="1" dirty="0">
                <a:solidFill>
                  <a:schemeClr val="accent1">
                    <a:lumMod val="50000"/>
                  </a:schemeClr>
                </a:solidFill>
                <a:latin typeface="Bahnschrift Condensed" panose="020B0502040204020203" pitchFamily="34" charset="0"/>
              </a:rPr>
              <a:t>Manque de traçabilité fiable et d’archivage sécurisé</a:t>
            </a:r>
          </a:p>
          <a:p>
            <a:pPr marL="285750" indent="-285750">
              <a:buFont typeface="Wingdings" panose="05000000000000000000" pitchFamily="2" charset="2"/>
              <a:buChar char="ü"/>
            </a:pPr>
            <a:r>
              <a:rPr lang="fr-FR" altLang="fr-FR" sz="2400" b="1" dirty="0">
                <a:solidFill>
                  <a:schemeClr val="accent1">
                    <a:lumMod val="50000"/>
                  </a:schemeClr>
                </a:solidFill>
                <a:latin typeface="Bahnschrift Condensed" panose="020B0502040204020203" pitchFamily="34" charset="0"/>
              </a:rPr>
              <a:t>Absence de visibilité sur l’état ou le parcours des courriers</a:t>
            </a:r>
          </a:p>
          <a:p>
            <a:endParaRPr lang="fr-FR" sz="2000" dirty="0">
              <a:latin typeface="Bahnschrift Condensed" panose="020B0502040204020203" pitchFamily="34" charset="0"/>
            </a:endParaRPr>
          </a:p>
          <a:p>
            <a:pPr marL="457200" lvl="0" indent="-457200" eaLnBrk="0" fontAlgn="base" hangingPunct="0">
              <a:spcBef>
                <a:spcPct val="0"/>
              </a:spcBef>
              <a:spcAft>
                <a:spcPct val="0"/>
              </a:spcAft>
              <a:buFont typeface="Wingdings" panose="05000000000000000000" pitchFamily="2" charset="2"/>
              <a:buChar char="ü"/>
            </a:pPr>
            <a:endParaRPr lang="fr-FR" altLang="fr-FR" sz="2000" b="1" dirty="0">
              <a:solidFill>
                <a:schemeClr val="accent1">
                  <a:lumMod val="50000"/>
                </a:schemeClr>
              </a:solidFill>
              <a:latin typeface="Bahnschrift Condensed" panose="020B0502040204020203" pitchFamily="34" charset="0"/>
            </a:endParaRPr>
          </a:p>
          <a:p>
            <a:endParaRPr lang="fr-FR" sz="2000" dirty="0">
              <a:solidFill>
                <a:schemeClr val="accent1">
                  <a:lumMod val="50000"/>
                </a:schemeClr>
              </a:solidFill>
              <a:latin typeface="Bahnschrift Condensed" panose="020B0502040204020203" pitchFamily="34" charset="0"/>
            </a:endParaRPr>
          </a:p>
        </p:txBody>
      </p:sp>
      <p:sp>
        <p:nvSpPr>
          <p:cNvPr id="4" name="ZoneTexte 3">
            <a:extLst>
              <a:ext uri="{FF2B5EF4-FFF2-40B4-BE49-F238E27FC236}">
                <a16:creationId xmlns:a16="http://schemas.microsoft.com/office/drawing/2014/main" id="{5EF64719-148E-C098-B745-F62683E99C75}"/>
              </a:ext>
            </a:extLst>
          </p:cNvPr>
          <p:cNvSpPr txBox="1"/>
          <p:nvPr/>
        </p:nvSpPr>
        <p:spPr>
          <a:xfrm>
            <a:off x="6979870" y="4687834"/>
            <a:ext cx="4033767" cy="4893647"/>
          </a:xfrm>
          <a:prstGeom prst="rect">
            <a:avLst/>
          </a:prstGeom>
          <a:noFill/>
        </p:spPr>
        <p:txBody>
          <a:bodyPr wrap="square" rtlCol="0">
            <a:spAutoFit/>
          </a:bodyPr>
          <a:lstStyle/>
          <a:p>
            <a:r>
              <a:rPr lang="fr-FR" sz="2400" dirty="0">
                <a:solidFill>
                  <a:schemeClr val="accent1">
                    <a:lumMod val="50000"/>
                  </a:schemeClr>
                </a:solidFill>
                <a:latin typeface="Bahnschrift Condensed" panose="020B0502040204020203" pitchFamily="34" charset="0"/>
              </a:rPr>
              <a:t>Ces lacunes ont un impact direct sur la qualité de la prise en charge des patients, la prise de décision administrative et le fonctionnement global de l’établissement.</a:t>
            </a:r>
          </a:p>
          <a:p>
            <a:r>
              <a:rPr lang="fr-FR" sz="2400" dirty="0">
                <a:solidFill>
                  <a:schemeClr val="accent1">
                    <a:lumMod val="50000"/>
                  </a:schemeClr>
                </a:solidFill>
                <a:latin typeface="Bahnschrift Condensed" panose="020B0502040204020203" pitchFamily="34" charset="0"/>
              </a:rPr>
              <a:t>Ainsi, la problématique centrale réside dans le besoin de mettre en place un système automatisé et centralisé de gestion des courriers pour répondre à ces défis et améliorer l'efficacité administrative et la sécurité de l'information au sein de l'hôpital.</a:t>
            </a:r>
            <a:endParaRPr lang="fr-FR" altLang="fr-FR" sz="2400" dirty="0">
              <a:solidFill>
                <a:schemeClr val="accent1">
                  <a:lumMod val="50000"/>
                </a:schemeClr>
              </a:solidFill>
              <a:latin typeface="Bahnschrift Condensed" panose="020B0502040204020203" pitchFamily="34" charset="0"/>
            </a:endParaRPr>
          </a:p>
        </p:txBody>
      </p:sp>
      <p:sp>
        <p:nvSpPr>
          <p:cNvPr id="32" name="Freeform 7">
            <a:extLst>
              <a:ext uri="{FF2B5EF4-FFF2-40B4-BE49-F238E27FC236}">
                <a16:creationId xmlns:a16="http://schemas.microsoft.com/office/drawing/2014/main" id="{34AA0507-DE88-A65F-FA57-3CB3D4EC18DC}"/>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10"/>
            <a:stretch>
              <a:fillRect/>
            </a:stretch>
          </a:blipFill>
        </p:spPr>
        <p:txBody>
          <a:bodyPr/>
          <a:lstStyle/>
          <a:p>
            <a:endParaRPr lang="fr-FR" dirty="0"/>
          </a:p>
        </p:txBody>
      </p:sp>
      <p:sp>
        <p:nvSpPr>
          <p:cNvPr id="33" name="ZoneTexte 32">
            <a:extLst>
              <a:ext uri="{FF2B5EF4-FFF2-40B4-BE49-F238E27FC236}">
                <a16:creationId xmlns:a16="http://schemas.microsoft.com/office/drawing/2014/main" id="{2E9E1399-F57E-2AF2-46A5-8E886DB5D659}"/>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34" name="Image 33">
            <a:extLst>
              <a:ext uri="{FF2B5EF4-FFF2-40B4-BE49-F238E27FC236}">
                <a16:creationId xmlns:a16="http://schemas.microsoft.com/office/drawing/2014/main" id="{A5DAA9D9-EDEA-6A5B-421E-EDF7802F711E}"/>
              </a:ext>
            </a:extLst>
          </p:cNvPr>
          <p:cNvPicPr>
            <a:picLocks/>
          </p:cNvPicPr>
          <p:nvPr/>
        </p:nvPicPr>
        <p:blipFill>
          <a:blip r:embed="rId11" cstate="print"/>
          <a:stretch>
            <a:fillRect/>
          </a:stretch>
        </p:blipFill>
        <p:spPr>
          <a:xfrm>
            <a:off x="15352939" y="114146"/>
            <a:ext cx="1978743" cy="1080389"/>
          </a:xfrm>
          <a:prstGeom prst="rect">
            <a:avLst/>
          </a:prstGeom>
        </p:spPr>
      </p:pic>
    </p:spTree>
    <p:extLst>
      <p:ext uri="{BB962C8B-B14F-4D97-AF65-F5344CB8AC3E}">
        <p14:creationId xmlns:p14="http://schemas.microsoft.com/office/powerpoint/2010/main" val="124392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22" presetClass="entr" presetSubtype="8"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left)">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5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25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25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25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250"/>
                                        <p:tgtEl>
                                          <p:spTgt spid="57"/>
                                        </p:tgtEl>
                                      </p:cBhvr>
                                    </p:animEffect>
                                  </p:childTnLst>
                                </p:cTn>
                              </p:par>
                            </p:childTnLst>
                          </p:cTn>
                        </p:par>
                        <p:par>
                          <p:cTn id="57" fill="hold">
                            <p:stCondLst>
                              <p:cond delay="75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5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25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fade">
                                      <p:cBhvr>
                                        <p:cTn id="68" dur="500"/>
                                        <p:tgtEl>
                                          <p:spTgt spid="3">
                                            <p:txEl>
                                              <p:pRg st="5" end="5"/>
                                            </p:txEl>
                                          </p:spTgt>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250"/>
                                        <p:tgtEl>
                                          <p:spTgt spid="55"/>
                                        </p:tgtEl>
                                      </p:cBhvr>
                                    </p:animEffect>
                                  </p:childTnLst>
                                </p:cTn>
                              </p:par>
                              <p:par>
                                <p:cTn id="73" presetID="10" presetClass="entr" presetSubtype="0" fill="hold" nodeType="withEffect">
                                  <p:stCondLst>
                                    <p:cond delay="0"/>
                                  </p:stCondLst>
                                  <p:childTnLst>
                                    <p:set>
                                      <p:cBhvr>
                                        <p:cTn id="74" dur="1" fill="hold">
                                          <p:stCondLst>
                                            <p:cond delay="0"/>
                                          </p:stCondLst>
                                        </p:cTn>
                                        <p:tgtEl>
                                          <p:spTgt spid="2052"/>
                                        </p:tgtEl>
                                        <p:attrNameLst>
                                          <p:attrName>style.visibility</p:attrName>
                                        </p:attrNameLst>
                                      </p:cBhvr>
                                      <p:to>
                                        <p:strVal val="visible"/>
                                      </p:to>
                                    </p:set>
                                    <p:animEffect transition="in" filter="fade">
                                      <p:cBhvr>
                                        <p:cTn id="75" dur="250"/>
                                        <p:tgtEl>
                                          <p:spTgt spid="20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
                                            <p:txEl>
                                              <p:pRg st="0" end="0"/>
                                            </p:txEl>
                                          </p:spTgt>
                                        </p:tgtEl>
                                        <p:attrNameLst>
                                          <p:attrName>style.visibility</p:attrName>
                                        </p:attrNameLst>
                                      </p:cBhvr>
                                      <p:to>
                                        <p:strVal val="visible"/>
                                      </p:to>
                                    </p:set>
                                    <p:animEffect transition="in" filter="fade">
                                      <p:cBhvr>
                                        <p:cTn id="80" dur="500"/>
                                        <p:tgtEl>
                                          <p:spTgt spid="4">
                                            <p:txEl>
                                              <p:pRg st="0" end="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Effect transition="in" filter="fade">
                                      <p:cBhvr>
                                        <p:cTn id="8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6" grpId="0" animBg="1"/>
      <p:bldP spid="17" grpId="0"/>
      <p:bldP spid="19"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87D5-0227-0F8A-7C7B-2DCEBC37C236}"/>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E486A1EB-7A97-C60D-3AB9-FA7352846F92}"/>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En mettant en place un système automatisé et centralisé pour la gestion des correspondances administratives au sein du CHU Hassan II, afin de réduire les délais de traitement et de distribution</a:t>
            </a:r>
          </a:p>
        </p:txBody>
      </p:sp>
      <p:sp>
        <p:nvSpPr>
          <p:cNvPr id="12" name="Freeform 12">
            <a:extLst>
              <a:ext uri="{FF2B5EF4-FFF2-40B4-BE49-F238E27FC236}">
                <a16:creationId xmlns:a16="http://schemas.microsoft.com/office/drawing/2014/main" id="{DFD2AD64-8FFD-7EA5-1FA6-3ED68D3A7A48}"/>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AA57DDB8-7865-BB37-200B-5C34DF4E779B}"/>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B6C8A297-0452-75A7-CB58-D25AA9B40695}"/>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380774C7-1586-AEE3-BAB3-CE817024252D}"/>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0CF483CF-A523-9314-1302-B83D225542E3}"/>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621C6D4F-8CB7-BC1C-41B7-04296AD9D83F}"/>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BBB9FA77-66E3-A589-493B-01A01BDFEA53}"/>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FD948D5F-BA30-2BB3-8B03-0C4BC8E70023}"/>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1</a:t>
            </a:r>
          </a:p>
        </p:txBody>
      </p:sp>
      <p:sp>
        <p:nvSpPr>
          <p:cNvPr id="4" name="ZoneTexte 3">
            <a:extLst>
              <a:ext uri="{FF2B5EF4-FFF2-40B4-BE49-F238E27FC236}">
                <a16:creationId xmlns:a16="http://schemas.microsoft.com/office/drawing/2014/main" id="{0CBCACC6-64F1-E086-4DE1-10BD2F3B335D}"/>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826E6C65-D435-19DC-355B-36AB77C6CB52}"/>
              </a:ext>
            </a:extLst>
          </p:cNvPr>
          <p:cNvSpPr txBox="1"/>
          <p:nvPr/>
        </p:nvSpPr>
        <p:spPr>
          <a:xfrm>
            <a:off x="1219200" y="4458500"/>
            <a:ext cx="9317620" cy="523220"/>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p:txBody>
      </p:sp>
      <p:grpSp>
        <p:nvGrpSpPr>
          <p:cNvPr id="16" name="Group 2">
            <a:extLst>
              <a:ext uri="{FF2B5EF4-FFF2-40B4-BE49-F238E27FC236}">
                <a16:creationId xmlns:a16="http://schemas.microsoft.com/office/drawing/2014/main" id="{1B310546-E21D-9A8A-7AC0-28C9FAE79F4F}"/>
              </a:ext>
            </a:extLst>
          </p:cNvPr>
          <p:cNvGrpSpPr/>
          <p:nvPr/>
        </p:nvGrpSpPr>
        <p:grpSpPr>
          <a:xfrm>
            <a:off x="1741888" y="3794628"/>
            <a:ext cx="764433" cy="45719"/>
            <a:chOff x="0" y="0"/>
            <a:chExt cx="241073" cy="21324"/>
          </a:xfrm>
        </p:grpSpPr>
        <p:sp>
          <p:nvSpPr>
            <p:cNvPr id="18" name="Freeform 3">
              <a:extLst>
                <a:ext uri="{FF2B5EF4-FFF2-40B4-BE49-F238E27FC236}">
                  <a16:creationId xmlns:a16="http://schemas.microsoft.com/office/drawing/2014/main" id="{E257E859-B651-C2EC-68C5-98685FC1BD96}"/>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20" name="TextBox 4">
              <a:extLst>
                <a:ext uri="{FF2B5EF4-FFF2-40B4-BE49-F238E27FC236}">
                  <a16:creationId xmlns:a16="http://schemas.microsoft.com/office/drawing/2014/main" id="{6FA03E33-2F0B-81DF-405F-B455B54087C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dirty="0"/>
            </a:p>
          </p:txBody>
        </p:sp>
      </p:grpSp>
      <p:sp>
        <p:nvSpPr>
          <p:cNvPr id="2" name="AutoShape 5">
            <a:extLst>
              <a:ext uri="{FF2B5EF4-FFF2-40B4-BE49-F238E27FC236}">
                <a16:creationId xmlns:a16="http://schemas.microsoft.com/office/drawing/2014/main" id="{0BAF151D-34D4-8870-C19E-5D360D30B2B6}"/>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3" name="Group 9">
            <a:extLst>
              <a:ext uri="{FF2B5EF4-FFF2-40B4-BE49-F238E27FC236}">
                <a16:creationId xmlns:a16="http://schemas.microsoft.com/office/drawing/2014/main" id="{4C037FAC-F67E-433A-9792-C45DE750FC67}"/>
              </a:ext>
            </a:extLst>
          </p:cNvPr>
          <p:cNvGrpSpPr/>
          <p:nvPr/>
        </p:nvGrpSpPr>
        <p:grpSpPr>
          <a:xfrm>
            <a:off x="0" y="0"/>
            <a:ext cx="18288000" cy="1312616"/>
            <a:chOff x="0" y="0"/>
            <a:chExt cx="3033995" cy="345710"/>
          </a:xfrm>
        </p:grpSpPr>
        <p:sp>
          <p:nvSpPr>
            <p:cNvPr id="14" name="Freeform 10">
              <a:extLst>
                <a:ext uri="{FF2B5EF4-FFF2-40B4-BE49-F238E27FC236}">
                  <a16:creationId xmlns:a16="http://schemas.microsoft.com/office/drawing/2014/main" id="{CF009C1A-8182-A01D-8651-84BA3E554C90}"/>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B7D48DFF-870E-F747-B117-7339B9BFEC8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D3127A05-1BDA-C690-2784-DE5B3CC94E02}"/>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3F97CCE6-CC44-C1D6-3162-DD2525413190}"/>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84E526A9-D65B-DF22-123F-266DF06E0DF6}"/>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BA908A29-F0DB-D95D-7C99-1278AFB83955}"/>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F309DFE6-3DA0-1D51-F0AD-955DCD59A3BE}"/>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E9FB7167-BBDB-40D0-0592-370D530F3C26}"/>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CE029CA7-FD10-C91B-4246-BEAF1AEFF0E8}"/>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BADCEF5B-DC0E-548B-8944-99C5FD097820}"/>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846E0A7A-1002-9B5D-107D-61196A7C02C2}"/>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EA566EBF-09C5-0F4B-A30C-9396A872B625}"/>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04D0A7BB-C5E6-3072-881B-30556114E7E8}"/>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77632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500"/>
                                        <p:tgtEl>
                                          <p:spTgt spid="15">
                                            <p:txEl>
                                              <p:pRg st="0" end="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4863D-1373-186F-3F66-A13217BC304F}"/>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D69C988D-1732-3858-1C17-641E0067E022}"/>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Numériser toutes les étapes de gestion du courrier, y compris l'enregistrement, le tri, et la distribution, afin de réduire la dépendance aux tâches manuelles et d'économiser du temps et des ressources.</a:t>
            </a:r>
          </a:p>
        </p:txBody>
      </p:sp>
      <p:sp>
        <p:nvSpPr>
          <p:cNvPr id="12" name="Freeform 12">
            <a:extLst>
              <a:ext uri="{FF2B5EF4-FFF2-40B4-BE49-F238E27FC236}">
                <a16:creationId xmlns:a16="http://schemas.microsoft.com/office/drawing/2014/main" id="{0F8B7BBD-D555-E030-1DB3-776F790F9A6E}"/>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CF8A97D7-0D0F-AC15-BD10-DDA59E2B9708}"/>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49819D58-C538-125C-FE8A-62306CD5B15C}"/>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ACDD6D5E-2EE2-C594-DD00-102A8349ECA0}"/>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84CD2228-F85F-FC82-53C1-B7D47E113C7A}"/>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8A250C42-F4BC-2FDF-ED16-AED8CB9DCDFB}"/>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FC5D4635-C902-58A2-3D3E-2B5ACE815FD7}"/>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1AE62026-C027-85CC-8DBB-F5CD6DAA5BB9}"/>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2</a:t>
            </a:r>
          </a:p>
        </p:txBody>
      </p:sp>
      <p:sp>
        <p:nvSpPr>
          <p:cNvPr id="4" name="ZoneTexte 3">
            <a:extLst>
              <a:ext uri="{FF2B5EF4-FFF2-40B4-BE49-F238E27FC236}">
                <a16:creationId xmlns:a16="http://schemas.microsoft.com/office/drawing/2014/main" id="{053E51AF-540F-8555-E2F0-0153DC764E8F}"/>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5D7846FF-E86D-F0EB-FB8E-1FAD2FE35C4E}"/>
              </a:ext>
            </a:extLst>
          </p:cNvPr>
          <p:cNvSpPr txBox="1"/>
          <p:nvPr/>
        </p:nvSpPr>
        <p:spPr>
          <a:xfrm>
            <a:off x="1219200" y="4458500"/>
            <a:ext cx="9317620" cy="954107"/>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p:txBody>
      </p:sp>
      <p:grpSp>
        <p:nvGrpSpPr>
          <p:cNvPr id="2" name="Group 2">
            <a:extLst>
              <a:ext uri="{FF2B5EF4-FFF2-40B4-BE49-F238E27FC236}">
                <a16:creationId xmlns:a16="http://schemas.microsoft.com/office/drawing/2014/main" id="{E7A9D78B-14DC-C171-460A-4475C43837B8}"/>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D61D5BCF-4799-D822-36FF-2D9A8D9F48E0}"/>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DF0D455B-50AB-A243-82FA-B21A1D621E72}"/>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5C15C3DC-7640-B5C3-ED1E-36CE7B7735DF}"/>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1A073688-1B15-FADB-3FA5-D625D4F49750}"/>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5F5AF87E-0615-7857-E601-A470DA7A521A}"/>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28492203-52FC-C719-7FCC-78DAA204978C}"/>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84243746-AD33-F400-C8E2-4ED49D0881B2}"/>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2788F502-2D00-FFFF-832C-5860EEAB682D}"/>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4F81A7C1-EB64-521B-F38D-7D781DA64B82}"/>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A4BD2183-E3E4-12C6-ADF1-886FCA50C5DF}"/>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2D45C372-EEB4-AE30-F456-A53B33CA9F4A}"/>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3F685F15-9B1C-8501-68FC-30818832BA85}"/>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2C114B2E-21DE-5EAF-6467-98B155E34406}"/>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1FAAFA46-CD13-96B7-233D-D9EB1B48DB89}"/>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7D94E020-243F-89C1-F108-D1D0C57D099A}"/>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42099C53-7D12-0F1E-CD03-8F3EEE87A340}"/>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134C05C8-2F52-CEBD-FDAD-B3F9946BE0C4}"/>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70648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519D8-11D0-ED80-341C-C638B8E4E740}"/>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6AB1DEF4-A195-BA6E-44F5-418A4770AAA4}"/>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Garantir la sécurité des documents à travers des techniques de cryptage et d'archivage sécurisé, tout en offrant un suivi clair de chaque document, depuis sa réception jusqu'à sa distribution.</a:t>
            </a:r>
          </a:p>
        </p:txBody>
      </p:sp>
      <p:grpSp>
        <p:nvGrpSpPr>
          <p:cNvPr id="9" name="Group 9">
            <a:extLst>
              <a:ext uri="{FF2B5EF4-FFF2-40B4-BE49-F238E27FC236}">
                <a16:creationId xmlns:a16="http://schemas.microsoft.com/office/drawing/2014/main" id="{EA753145-00AF-5B21-CAC5-2E2D3392CEC4}"/>
              </a:ext>
            </a:extLst>
          </p:cNvPr>
          <p:cNvGrpSpPr/>
          <p:nvPr/>
        </p:nvGrpSpPr>
        <p:grpSpPr>
          <a:xfrm>
            <a:off x="0" y="0"/>
            <a:ext cx="18288000" cy="1312616"/>
            <a:chOff x="0" y="0"/>
            <a:chExt cx="3033995" cy="345710"/>
          </a:xfrm>
        </p:grpSpPr>
        <p:sp>
          <p:nvSpPr>
            <p:cNvPr id="10" name="Freeform 10">
              <a:extLst>
                <a:ext uri="{FF2B5EF4-FFF2-40B4-BE49-F238E27FC236}">
                  <a16:creationId xmlns:a16="http://schemas.microsoft.com/office/drawing/2014/main" id="{8A1D2A7D-A860-4C68-A156-DD3D34147392}"/>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11" name="TextBox 11">
              <a:extLst>
                <a:ext uri="{FF2B5EF4-FFF2-40B4-BE49-F238E27FC236}">
                  <a16:creationId xmlns:a16="http://schemas.microsoft.com/office/drawing/2014/main" id="{C10C9404-A6D4-8C2D-30D1-0FADDF6D7F74}"/>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12" name="Freeform 12">
            <a:extLst>
              <a:ext uri="{FF2B5EF4-FFF2-40B4-BE49-F238E27FC236}">
                <a16:creationId xmlns:a16="http://schemas.microsoft.com/office/drawing/2014/main" id="{83D20581-4618-7BB7-747E-4F283E44B088}"/>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451909B8-0FAB-012A-0E73-71D6047B5C49}"/>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C7283CC2-1E15-9365-FDB5-A21938DB99F9}"/>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9B195A06-2D4C-5986-D4A5-6BF2EDB6EC37}"/>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sp>
        <p:nvSpPr>
          <p:cNvPr id="21" name="Organigramme : Terminateur 20">
            <a:extLst>
              <a:ext uri="{FF2B5EF4-FFF2-40B4-BE49-F238E27FC236}">
                <a16:creationId xmlns:a16="http://schemas.microsoft.com/office/drawing/2014/main" id="{AC16CD2F-F1BE-3CB6-6D83-274EEF8EE6F4}"/>
              </a:ext>
            </a:extLst>
          </p:cNvPr>
          <p:cNvSpPr/>
          <p:nvPr/>
        </p:nvSpPr>
        <p:spPr>
          <a:xfrm>
            <a:off x="7265645" y="167755"/>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4" name="Organigramme : Connecteur 23">
            <a:extLst>
              <a:ext uri="{FF2B5EF4-FFF2-40B4-BE49-F238E27FC236}">
                <a16:creationId xmlns:a16="http://schemas.microsoft.com/office/drawing/2014/main" id="{E59EB078-D002-193D-78CC-70795BF219F2}"/>
              </a:ext>
            </a:extLst>
          </p:cNvPr>
          <p:cNvSpPr/>
          <p:nvPr/>
        </p:nvSpPr>
        <p:spPr>
          <a:xfrm>
            <a:off x="7501109" y="23213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2</a:t>
            </a:r>
          </a:p>
        </p:txBody>
      </p:sp>
      <p:sp>
        <p:nvSpPr>
          <p:cNvPr id="25" name="Organigramme : Connecteur 24">
            <a:extLst>
              <a:ext uri="{FF2B5EF4-FFF2-40B4-BE49-F238E27FC236}">
                <a16:creationId xmlns:a16="http://schemas.microsoft.com/office/drawing/2014/main" id="{881AC6BD-6CA5-2F19-0628-D03218671653}"/>
              </a:ext>
            </a:extLst>
          </p:cNvPr>
          <p:cNvSpPr/>
          <p:nvPr/>
        </p:nvSpPr>
        <p:spPr>
          <a:xfrm>
            <a:off x="11174660" y="23213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26" name="Organigramme : Connecteur 25">
            <a:extLst>
              <a:ext uri="{FF2B5EF4-FFF2-40B4-BE49-F238E27FC236}">
                <a16:creationId xmlns:a16="http://schemas.microsoft.com/office/drawing/2014/main" id="{191E11B4-75A7-5DF8-6AA6-BFDFF7E0E558}"/>
              </a:ext>
            </a:extLst>
          </p:cNvPr>
          <p:cNvSpPr/>
          <p:nvPr/>
        </p:nvSpPr>
        <p:spPr>
          <a:xfrm>
            <a:off x="12545494" y="24347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27" name="Organigramme : Connecteur 26">
            <a:extLst>
              <a:ext uri="{FF2B5EF4-FFF2-40B4-BE49-F238E27FC236}">
                <a16:creationId xmlns:a16="http://schemas.microsoft.com/office/drawing/2014/main" id="{EA462EA4-1248-42CF-44BA-7BBE7324A59F}"/>
              </a:ext>
            </a:extLst>
          </p:cNvPr>
          <p:cNvSpPr/>
          <p:nvPr/>
        </p:nvSpPr>
        <p:spPr>
          <a:xfrm>
            <a:off x="13917616" y="219376"/>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28" name="Organigramme : Connecteur 27">
            <a:extLst>
              <a:ext uri="{FF2B5EF4-FFF2-40B4-BE49-F238E27FC236}">
                <a16:creationId xmlns:a16="http://schemas.microsoft.com/office/drawing/2014/main" id="{D5457610-994F-FC47-CA87-8FC02368CFB9}"/>
              </a:ext>
            </a:extLst>
          </p:cNvPr>
          <p:cNvSpPr/>
          <p:nvPr/>
        </p:nvSpPr>
        <p:spPr>
          <a:xfrm>
            <a:off x="15207860" y="24347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29" name="Organigramme : Connecteur 28">
            <a:extLst>
              <a:ext uri="{FF2B5EF4-FFF2-40B4-BE49-F238E27FC236}">
                <a16:creationId xmlns:a16="http://schemas.microsoft.com/office/drawing/2014/main" id="{0A1688AE-6B76-819C-5C39-4C3B39ECFD76}"/>
              </a:ext>
            </a:extLst>
          </p:cNvPr>
          <p:cNvSpPr/>
          <p:nvPr/>
        </p:nvSpPr>
        <p:spPr>
          <a:xfrm>
            <a:off x="16454509" y="243471"/>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30" name="Organigramme : Terminateur 29">
            <a:extLst>
              <a:ext uri="{FF2B5EF4-FFF2-40B4-BE49-F238E27FC236}">
                <a16:creationId xmlns:a16="http://schemas.microsoft.com/office/drawing/2014/main" id="{D5F8A5B6-4937-1C23-BF2F-8535CFE7405B}"/>
              </a:ext>
            </a:extLst>
          </p:cNvPr>
          <p:cNvSpPr/>
          <p:nvPr/>
        </p:nvSpPr>
        <p:spPr>
          <a:xfrm>
            <a:off x="8791353" y="243471"/>
            <a:ext cx="1978743" cy="784745"/>
          </a:xfrm>
          <a:prstGeom prst="flowChartTermina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 </a:t>
            </a:r>
          </a:p>
        </p:txBody>
      </p:sp>
      <p:grpSp>
        <p:nvGrpSpPr>
          <p:cNvPr id="6" name="Group 2">
            <a:extLst>
              <a:ext uri="{FF2B5EF4-FFF2-40B4-BE49-F238E27FC236}">
                <a16:creationId xmlns:a16="http://schemas.microsoft.com/office/drawing/2014/main" id="{556EA072-FD7C-8EFC-E8DD-6606075F072D}"/>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DA413FF5-12C6-2825-3C63-E14B11208716}"/>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2FCA749F-66DE-2D37-3DCC-75315976D429}"/>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E7856B2E-498B-75CF-9AD2-B6514F046EA7}"/>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3</a:t>
            </a:r>
          </a:p>
        </p:txBody>
      </p:sp>
      <p:sp>
        <p:nvSpPr>
          <p:cNvPr id="4" name="ZoneTexte 3">
            <a:extLst>
              <a:ext uri="{FF2B5EF4-FFF2-40B4-BE49-F238E27FC236}">
                <a16:creationId xmlns:a16="http://schemas.microsoft.com/office/drawing/2014/main" id="{89C441B9-4C2F-D6EF-D763-9CAF3E3D83F9}"/>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471C2BB9-5659-6527-22C6-E7477909E0DE}"/>
              </a:ext>
            </a:extLst>
          </p:cNvPr>
          <p:cNvSpPr txBox="1"/>
          <p:nvPr/>
        </p:nvSpPr>
        <p:spPr>
          <a:xfrm>
            <a:off x="1219200" y="4458500"/>
            <a:ext cx="9317620" cy="1384995"/>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p:txBody>
      </p:sp>
      <p:grpSp>
        <p:nvGrpSpPr>
          <p:cNvPr id="2" name="Group 2">
            <a:extLst>
              <a:ext uri="{FF2B5EF4-FFF2-40B4-BE49-F238E27FC236}">
                <a16:creationId xmlns:a16="http://schemas.microsoft.com/office/drawing/2014/main" id="{E81BE29B-ABF6-F9E2-41F3-D4E6414572A6}"/>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73DF4BD6-8518-33B6-8C66-348F3CF34E87}"/>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040AE11C-CFF3-4C99-DDE4-A74D24E1C498}"/>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5CAE0369-5FB4-7EC8-7004-DD28C7D19816}"/>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BA308B68-75A1-3784-9668-A6337A9278C2}"/>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42237BAB-E56F-94AC-5BC2-2EEF690043F4}"/>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2D57BD64-CDC5-EACE-BB6B-E5902905A3CB}"/>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5A46C577-1836-F22B-240A-A84651460BBB}"/>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421B2AC8-E435-61AD-2AC9-C1BDF0E4A836}"/>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3D50F52E-851E-13E0-3C8F-F1C862311A64}"/>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6EBDDDA9-AC02-7C02-7631-EAB8FD231868}"/>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A9E9E35B-4B11-F1BF-A815-13751D300246}"/>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F213D03A-56D5-8839-BA14-6805EFD3CC0E}"/>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80C7B162-4D75-07B4-54F0-CB02D99E3E0F}"/>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4D0894D0-6E2A-D806-F418-DF1E85221E08}"/>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20B5A105-7FD4-8E1A-AF57-7CB2C5EE2D11}"/>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F2A163C7-E79B-2A75-884C-1C419B52856C}"/>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39361F09-E15B-04C2-0CEC-7536E6C5481E}"/>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20058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FB9E5-2D04-5100-6F4D-9D1BB60695B0}"/>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57C743EB-4D7D-113C-A96C-7D372859D6C0}"/>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Utiliser des technologies d'intelligence artificielle, telles que la reconnaissance optique de caractères (OCR) et le traitement automatique du langage naturel (NLP), pour analyser et classifier les courriers de manière intelligente.</a:t>
            </a:r>
          </a:p>
        </p:txBody>
      </p:sp>
      <p:sp>
        <p:nvSpPr>
          <p:cNvPr id="12" name="Freeform 12">
            <a:extLst>
              <a:ext uri="{FF2B5EF4-FFF2-40B4-BE49-F238E27FC236}">
                <a16:creationId xmlns:a16="http://schemas.microsoft.com/office/drawing/2014/main" id="{4641879F-9CC8-299D-468E-5E4EB8847F70}"/>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419ED457-1192-25DC-99F7-0F1B602A4B9A}"/>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478B2523-1A02-356D-9767-1CA0F612CBE3}"/>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BFC43592-7D4D-94E5-4A2C-BD6949B9FB07}"/>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ABD29254-D9EA-5C89-F520-3D69A8441E3E}"/>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68A7F174-62C3-797A-432E-308BF68C882E}"/>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8E3A6C13-B614-FE0F-507A-586E113DB604}"/>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923883D3-6F85-F17B-5A5E-B2FEA717E9E5}"/>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4</a:t>
            </a:r>
          </a:p>
        </p:txBody>
      </p:sp>
      <p:sp>
        <p:nvSpPr>
          <p:cNvPr id="4" name="ZoneTexte 3">
            <a:extLst>
              <a:ext uri="{FF2B5EF4-FFF2-40B4-BE49-F238E27FC236}">
                <a16:creationId xmlns:a16="http://schemas.microsoft.com/office/drawing/2014/main" id="{6ACDEADE-9A0E-C287-4069-7C1E234F5115}"/>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0EFE316B-EFBB-B661-A5BC-9BB1B47511EC}"/>
              </a:ext>
            </a:extLst>
          </p:cNvPr>
          <p:cNvSpPr txBox="1"/>
          <p:nvPr/>
        </p:nvSpPr>
        <p:spPr>
          <a:xfrm>
            <a:off x="1219200" y="4458500"/>
            <a:ext cx="9317620" cy="1815882"/>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la précision et l'efficacité du classement </a:t>
            </a:r>
          </a:p>
        </p:txBody>
      </p:sp>
      <p:grpSp>
        <p:nvGrpSpPr>
          <p:cNvPr id="2" name="Group 2">
            <a:extLst>
              <a:ext uri="{FF2B5EF4-FFF2-40B4-BE49-F238E27FC236}">
                <a16:creationId xmlns:a16="http://schemas.microsoft.com/office/drawing/2014/main" id="{72C04D0A-378E-06D4-B81A-7BF8F0AFF8BA}"/>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5804F68F-8D77-F886-B8A9-FC77BC6160AD}"/>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018BA7C9-ECC7-B8B3-C8D3-B2EC51A248B4}"/>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D2143AA5-0E2F-BB4C-AB21-67FE1C599B0A}"/>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72D5B092-4329-949E-3F3D-49B5B5517B94}"/>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7CC3DD87-0B68-CDA5-3FD1-AC9A9E4B9DCF}"/>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6E7B113C-26AF-BC03-2F7D-985B861BCDBB}"/>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B5FD1CEB-59B2-E119-D3FB-EF45614C67E5}"/>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CB5D84CE-5956-E024-B8C3-8E5C8E715BC6}"/>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0AFCA679-710E-EA06-D82F-A5941E26A84C}"/>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F0688C59-625F-35FA-3B81-36598C26A966}"/>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14944B25-688A-66F1-47B2-861DA176ABBB}"/>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9D26647A-5733-992A-820C-51B1942865AE}"/>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D755AB0F-4F40-ADAC-B66E-65609327D85E}"/>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BCED98AB-C6DE-19CC-29B1-508AEECE08F9}"/>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CD24E088-2887-AA58-061B-9E9A9248AEF2}"/>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4413E6D1-B8A1-D980-B2EA-2B5DE729937A}"/>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349C18D8-53C7-169D-83E7-0828A0A9C56F}"/>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73689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8376-1491-E71D-FD7F-927101EF7C85}"/>
            </a:ext>
          </a:extLst>
        </p:cNvPr>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DF6B29F1-FB6E-FC0C-7295-A96C7E74028B}"/>
              </a:ext>
            </a:extLst>
          </p:cNvPr>
          <p:cNvSpPr/>
          <p:nvPr/>
        </p:nvSpPr>
        <p:spPr>
          <a:xfrm>
            <a:off x="12126985" y="3923229"/>
            <a:ext cx="3249496" cy="40916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000" b="1" dirty="0">
                <a:latin typeface="Bahnschrift Condensed" panose="020B0502040204020203" pitchFamily="34" charset="0"/>
              </a:rPr>
              <a:t>Offrir une visibilité complète sur le parcours de chaque courrier, facilitant ainsi la coordination et la collaboration entre les différentes unités de l'hôpital</a:t>
            </a:r>
          </a:p>
        </p:txBody>
      </p:sp>
      <p:sp>
        <p:nvSpPr>
          <p:cNvPr id="12" name="Freeform 12">
            <a:extLst>
              <a:ext uri="{FF2B5EF4-FFF2-40B4-BE49-F238E27FC236}">
                <a16:creationId xmlns:a16="http://schemas.microsoft.com/office/drawing/2014/main" id="{6CB7E2CD-1E59-71B3-80FE-F3807550D395}"/>
              </a:ext>
            </a:extLst>
          </p:cNvPr>
          <p:cNvSpPr/>
          <p:nvPr/>
        </p:nvSpPr>
        <p:spPr>
          <a:xfrm flipH="1">
            <a:off x="16301384" y="9201874"/>
            <a:ext cx="774488" cy="774488"/>
          </a:xfrm>
          <a:custGeom>
            <a:avLst/>
            <a:gdLst/>
            <a:ahLst/>
            <a:cxnLst/>
            <a:rect l="l" t="t" r="r" b="b"/>
            <a:pathLst>
              <a:path w="774488" h="774488">
                <a:moveTo>
                  <a:pt x="774488" y="0"/>
                </a:moveTo>
                <a:lnTo>
                  <a:pt x="0" y="0"/>
                </a:lnTo>
                <a:lnTo>
                  <a:pt x="0" y="774488"/>
                </a:lnTo>
                <a:lnTo>
                  <a:pt x="774488" y="774488"/>
                </a:lnTo>
                <a:lnTo>
                  <a:pt x="77448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a:extLst>
              <a:ext uri="{FF2B5EF4-FFF2-40B4-BE49-F238E27FC236}">
                <a16:creationId xmlns:a16="http://schemas.microsoft.com/office/drawing/2014/main" id="{BD34FD20-CD76-AAD6-27F3-3B0E9E53B26A}"/>
              </a:ext>
            </a:extLst>
          </p:cNvPr>
          <p:cNvSpPr/>
          <p:nvPr/>
        </p:nvSpPr>
        <p:spPr>
          <a:xfrm>
            <a:off x="17203038" y="8814630"/>
            <a:ext cx="774488" cy="774488"/>
          </a:xfrm>
          <a:custGeom>
            <a:avLst/>
            <a:gdLst/>
            <a:ahLst/>
            <a:cxnLst/>
            <a:rect l="l" t="t" r="r" b="b"/>
            <a:pathLst>
              <a:path w="774488" h="774488">
                <a:moveTo>
                  <a:pt x="0" y="0"/>
                </a:moveTo>
                <a:lnTo>
                  <a:pt x="774488" y="0"/>
                </a:lnTo>
                <a:lnTo>
                  <a:pt x="774488" y="774488"/>
                </a:lnTo>
                <a:lnTo>
                  <a:pt x="0" y="774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a:extLst>
              <a:ext uri="{FF2B5EF4-FFF2-40B4-BE49-F238E27FC236}">
                <a16:creationId xmlns:a16="http://schemas.microsoft.com/office/drawing/2014/main" id="{29CCEA43-9205-13D7-5D3C-50B8E0DF9F60}"/>
              </a:ext>
            </a:extLst>
          </p:cNvPr>
          <p:cNvSpPr txBox="1"/>
          <p:nvPr/>
        </p:nvSpPr>
        <p:spPr>
          <a:xfrm>
            <a:off x="1693120" y="2384676"/>
            <a:ext cx="4640462" cy="615553"/>
          </a:xfrm>
          <a:prstGeom prst="rect">
            <a:avLst/>
          </a:prstGeom>
        </p:spPr>
        <p:txBody>
          <a:bodyPr lIns="0" tIns="0" rIns="0" bIns="0" rtlCol="0" anchor="t">
            <a:spAutoFit/>
          </a:bodyPr>
          <a:lstStyle/>
          <a:p>
            <a:r>
              <a:rPr lang="fr-FR" sz="4000" b="1" dirty="0">
                <a:solidFill>
                  <a:schemeClr val="accent1">
                    <a:lumMod val="50000"/>
                  </a:schemeClr>
                </a:solidFill>
                <a:latin typeface="League Spartan" panose="020B0604020202020204" charset="0"/>
              </a:rPr>
              <a:t>CONTEXTE : </a:t>
            </a:r>
          </a:p>
        </p:txBody>
      </p:sp>
      <p:sp>
        <p:nvSpPr>
          <p:cNvPr id="19" name="TextBox 19">
            <a:extLst>
              <a:ext uri="{FF2B5EF4-FFF2-40B4-BE49-F238E27FC236}">
                <a16:creationId xmlns:a16="http://schemas.microsoft.com/office/drawing/2014/main" id="{B3ACEA9F-4C58-5832-706B-24B3373FE87C}"/>
              </a:ext>
            </a:extLst>
          </p:cNvPr>
          <p:cNvSpPr txBox="1"/>
          <p:nvPr/>
        </p:nvSpPr>
        <p:spPr>
          <a:xfrm>
            <a:off x="17133866" y="9756873"/>
            <a:ext cx="843660" cy="271675"/>
          </a:xfrm>
          <a:prstGeom prst="rect">
            <a:avLst/>
          </a:prstGeom>
        </p:spPr>
        <p:txBody>
          <a:bodyPr lIns="0" tIns="0" rIns="0" bIns="0" rtlCol="0" anchor="t">
            <a:spAutoFit/>
          </a:bodyPr>
          <a:lstStyle/>
          <a:p>
            <a:pPr algn="r">
              <a:lnSpc>
                <a:spcPts val="2357"/>
              </a:lnSpc>
            </a:pPr>
            <a:r>
              <a:rPr lang="en-US" sz="1309" b="1" spc="12">
                <a:solidFill>
                  <a:srgbClr val="2B4257"/>
                </a:solidFill>
                <a:latin typeface="Gotham Bold"/>
                <a:ea typeface="Gotham Bold"/>
                <a:cs typeface="Gotham Bold"/>
                <a:sym typeface="Gotham Bold"/>
              </a:rPr>
              <a:t>3</a:t>
            </a:r>
          </a:p>
        </p:txBody>
      </p:sp>
      <p:grpSp>
        <p:nvGrpSpPr>
          <p:cNvPr id="6" name="Group 2">
            <a:extLst>
              <a:ext uri="{FF2B5EF4-FFF2-40B4-BE49-F238E27FC236}">
                <a16:creationId xmlns:a16="http://schemas.microsoft.com/office/drawing/2014/main" id="{D60D2CC1-F5E3-EBEA-0444-6140928FFD7E}"/>
              </a:ext>
            </a:extLst>
          </p:cNvPr>
          <p:cNvGrpSpPr/>
          <p:nvPr/>
        </p:nvGrpSpPr>
        <p:grpSpPr>
          <a:xfrm flipV="1">
            <a:off x="1741888" y="2984413"/>
            <a:ext cx="2677712" cy="45719"/>
            <a:chOff x="0" y="0"/>
            <a:chExt cx="241073" cy="21324"/>
          </a:xfrm>
        </p:grpSpPr>
        <p:sp>
          <p:nvSpPr>
            <p:cNvPr id="7" name="Freeform 3">
              <a:extLst>
                <a:ext uri="{FF2B5EF4-FFF2-40B4-BE49-F238E27FC236}">
                  <a16:creationId xmlns:a16="http://schemas.microsoft.com/office/drawing/2014/main" id="{14799B74-C68F-104A-E811-D64DFFEC7596}"/>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8" name="TextBox 4">
              <a:extLst>
                <a:ext uri="{FF2B5EF4-FFF2-40B4-BE49-F238E27FC236}">
                  <a16:creationId xmlns:a16="http://schemas.microsoft.com/office/drawing/2014/main" id="{D3E6CE65-645D-3B54-6FAE-74E0A4DE047E}"/>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32" name="Organigramme : Connecteur 31">
            <a:extLst>
              <a:ext uri="{FF2B5EF4-FFF2-40B4-BE49-F238E27FC236}">
                <a16:creationId xmlns:a16="http://schemas.microsoft.com/office/drawing/2014/main" id="{EC10BBB2-2262-A443-95EE-E9BE174E274B}"/>
              </a:ext>
            </a:extLst>
          </p:cNvPr>
          <p:cNvSpPr/>
          <p:nvPr/>
        </p:nvSpPr>
        <p:spPr>
          <a:xfrm>
            <a:off x="11920974" y="3543300"/>
            <a:ext cx="1130513" cy="1128671"/>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dirty="0">
                <a:latin typeface="Bahnschrift Condensed" panose="020B0502040204020203" pitchFamily="34" charset="0"/>
              </a:rPr>
              <a:t>5</a:t>
            </a:r>
          </a:p>
        </p:txBody>
      </p:sp>
      <p:sp>
        <p:nvSpPr>
          <p:cNvPr id="4" name="ZoneTexte 3">
            <a:extLst>
              <a:ext uri="{FF2B5EF4-FFF2-40B4-BE49-F238E27FC236}">
                <a16:creationId xmlns:a16="http://schemas.microsoft.com/office/drawing/2014/main" id="{D1232E23-5781-6DC7-00A4-5F16F487B1CF}"/>
              </a:ext>
            </a:extLst>
          </p:cNvPr>
          <p:cNvSpPr txBox="1"/>
          <p:nvPr/>
        </p:nvSpPr>
        <p:spPr>
          <a:xfrm>
            <a:off x="1649186" y="3336781"/>
            <a:ext cx="16981714" cy="461665"/>
          </a:xfrm>
          <a:prstGeom prst="rect">
            <a:avLst/>
          </a:prstGeom>
          <a:noFill/>
        </p:spPr>
        <p:txBody>
          <a:bodyPr wrap="square">
            <a:spAutoFit/>
          </a:bodyPr>
          <a:lstStyle/>
          <a:p>
            <a:r>
              <a:rPr lang="fr-FR" sz="2400" b="1" dirty="0">
                <a:solidFill>
                  <a:schemeClr val="accent1">
                    <a:lumMod val="50000"/>
                  </a:schemeClr>
                </a:solidFill>
                <a:latin typeface="Bahnschrift Condensed" panose="020B0502040204020203" pitchFamily="34" charset="0"/>
              </a:rPr>
              <a:t>Objectifs :</a:t>
            </a:r>
          </a:p>
        </p:txBody>
      </p:sp>
      <p:sp>
        <p:nvSpPr>
          <p:cNvPr id="15" name="ZoneTexte 14">
            <a:extLst>
              <a:ext uri="{FF2B5EF4-FFF2-40B4-BE49-F238E27FC236}">
                <a16:creationId xmlns:a16="http://schemas.microsoft.com/office/drawing/2014/main" id="{862A0E22-21BB-FF28-BDD1-B868BBC6FED6}"/>
              </a:ext>
            </a:extLst>
          </p:cNvPr>
          <p:cNvSpPr txBox="1"/>
          <p:nvPr/>
        </p:nvSpPr>
        <p:spPr>
          <a:xfrm>
            <a:off x="1219200" y="4458500"/>
            <a:ext cx="9317620" cy="2246769"/>
          </a:xfrm>
          <a:prstGeom prst="rect">
            <a:avLst/>
          </a:prstGeom>
          <a:noFill/>
        </p:spPr>
        <p:txBody>
          <a:bodyPr wrap="square">
            <a:spAutoFit/>
          </a:bodyPr>
          <a:lstStyle/>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l'efficacité de la gestion du courrier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Automatiser les processus manuels</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Assurer la sécurité et la traçabilité</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Améliorer la précision et l'efficacité du classement </a:t>
            </a:r>
          </a:p>
          <a:p>
            <a:pPr marL="342900" indent="-342900">
              <a:buFont typeface="+mj-lt"/>
              <a:buAutoNum type="arabicParenR"/>
            </a:pPr>
            <a:r>
              <a:rPr lang="fr-FR" sz="2800" b="1" dirty="0">
                <a:solidFill>
                  <a:schemeClr val="accent1">
                    <a:lumMod val="50000"/>
                  </a:schemeClr>
                </a:solidFill>
                <a:latin typeface="Bahnschrift Condensed" panose="020B0502040204020203" pitchFamily="34" charset="0"/>
              </a:rPr>
              <a:t>Accroître la transparence et la communication entre les départements</a:t>
            </a:r>
          </a:p>
        </p:txBody>
      </p:sp>
      <p:grpSp>
        <p:nvGrpSpPr>
          <p:cNvPr id="2" name="Group 2">
            <a:extLst>
              <a:ext uri="{FF2B5EF4-FFF2-40B4-BE49-F238E27FC236}">
                <a16:creationId xmlns:a16="http://schemas.microsoft.com/office/drawing/2014/main" id="{6BA0A0D2-55AA-D6D5-7F8C-544E48614AE9}"/>
              </a:ext>
            </a:extLst>
          </p:cNvPr>
          <p:cNvGrpSpPr/>
          <p:nvPr/>
        </p:nvGrpSpPr>
        <p:grpSpPr>
          <a:xfrm>
            <a:off x="1741888" y="3794628"/>
            <a:ext cx="764433" cy="45719"/>
            <a:chOff x="0" y="0"/>
            <a:chExt cx="241073" cy="21324"/>
          </a:xfrm>
        </p:grpSpPr>
        <p:sp>
          <p:nvSpPr>
            <p:cNvPr id="3" name="Freeform 3">
              <a:extLst>
                <a:ext uri="{FF2B5EF4-FFF2-40B4-BE49-F238E27FC236}">
                  <a16:creationId xmlns:a16="http://schemas.microsoft.com/office/drawing/2014/main" id="{C8AD6560-84C9-88B4-6AD1-2F8B3AA2830D}"/>
                </a:ext>
              </a:extLst>
            </p:cNvPr>
            <p:cNvSpPr/>
            <p:nvPr/>
          </p:nvSpPr>
          <p:spPr>
            <a:xfrm>
              <a:off x="0" y="0"/>
              <a:ext cx="241073" cy="21324"/>
            </a:xfrm>
            <a:custGeom>
              <a:avLst/>
              <a:gdLst/>
              <a:ahLst/>
              <a:cxnLst/>
              <a:rect l="l" t="t" r="r" b="b"/>
              <a:pathLst>
                <a:path w="241073" h="21324">
                  <a:moveTo>
                    <a:pt x="0" y="0"/>
                  </a:moveTo>
                  <a:lnTo>
                    <a:pt x="241073" y="0"/>
                  </a:lnTo>
                  <a:lnTo>
                    <a:pt x="241073" y="21324"/>
                  </a:lnTo>
                  <a:lnTo>
                    <a:pt x="0" y="21324"/>
                  </a:lnTo>
                  <a:close/>
                </a:path>
              </a:pathLst>
            </a:custGeom>
            <a:solidFill>
              <a:srgbClr val="E9E5E2"/>
            </a:solidFill>
          </p:spPr>
        </p:sp>
        <p:sp>
          <p:nvSpPr>
            <p:cNvPr id="14" name="TextBox 4">
              <a:extLst>
                <a:ext uri="{FF2B5EF4-FFF2-40B4-BE49-F238E27FC236}">
                  <a16:creationId xmlns:a16="http://schemas.microsoft.com/office/drawing/2014/main" id="{C53D5789-C328-2A19-FFDF-45BE0B20450A}"/>
                </a:ext>
              </a:extLst>
            </p:cNvPr>
            <p:cNvSpPr txBox="1"/>
            <p:nvPr/>
          </p:nvSpPr>
          <p:spPr>
            <a:xfrm>
              <a:off x="0" y="-38100"/>
              <a:ext cx="241073" cy="59424"/>
            </a:xfrm>
            <a:prstGeom prst="rect">
              <a:avLst/>
            </a:prstGeom>
          </p:spPr>
          <p:txBody>
            <a:bodyPr lIns="50800" tIns="50800" rIns="50800" bIns="50800" rtlCol="0" anchor="ctr"/>
            <a:lstStyle/>
            <a:p>
              <a:pPr algn="ctr">
                <a:lnSpc>
                  <a:spcPts val="2659"/>
                </a:lnSpc>
              </a:pPr>
              <a:endParaRPr/>
            </a:p>
          </p:txBody>
        </p:sp>
      </p:grpSp>
      <p:sp>
        <p:nvSpPr>
          <p:cNvPr id="16" name="AutoShape 5">
            <a:extLst>
              <a:ext uri="{FF2B5EF4-FFF2-40B4-BE49-F238E27FC236}">
                <a16:creationId xmlns:a16="http://schemas.microsoft.com/office/drawing/2014/main" id="{9D8BC60E-2718-9683-2FFF-0FCB525FB85F}"/>
              </a:ext>
            </a:extLst>
          </p:cNvPr>
          <p:cNvSpPr/>
          <p:nvPr/>
        </p:nvSpPr>
        <p:spPr>
          <a:xfrm flipV="1">
            <a:off x="10749409" y="4023408"/>
            <a:ext cx="20687" cy="4100513"/>
          </a:xfrm>
          <a:prstGeom prst="line">
            <a:avLst/>
          </a:prstGeom>
          <a:ln w="9525" cap="flat">
            <a:solidFill>
              <a:srgbClr val="2B4257"/>
            </a:solidFill>
            <a:prstDash val="sysDot"/>
            <a:headEnd type="none" w="sm" len="sm"/>
            <a:tailEnd type="none" w="sm" len="sm"/>
          </a:ln>
        </p:spPr>
      </p:sp>
      <p:grpSp>
        <p:nvGrpSpPr>
          <p:cNvPr id="18" name="Group 9">
            <a:extLst>
              <a:ext uri="{FF2B5EF4-FFF2-40B4-BE49-F238E27FC236}">
                <a16:creationId xmlns:a16="http://schemas.microsoft.com/office/drawing/2014/main" id="{474B042F-8554-B950-0D81-077217633259}"/>
              </a:ext>
            </a:extLst>
          </p:cNvPr>
          <p:cNvGrpSpPr/>
          <p:nvPr/>
        </p:nvGrpSpPr>
        <p:grpSpPr>
          <a:xfrm>
            <a:off x="0" y="0"/>
            <a:ext cx="18288000" cy="1312616"/>
            <a:chOff x="0" y="0"/>
            <a:chExt cx="3033995" cy="345710"/>
          </a:xfrm>
        </p:grpSpPr>
        <p:sp>
          <p:nvSpPr>
            <p:cNvPr id="20" name="Freeform 10">
              <a:extLst>
                <a:ext uri="{FF2B5EF4-FFF2-40B4-BE49-F238E27FC236}">
                  <a16:creationId xmlns:a16="http://schemas.microsoft.com/office/drawing/2014/main" id="{97AB0176-4B5B-042D-7E77-6A9F0B4D7A0A}"/>
                </a:ext>
              </a:extLst>
            </p:cNvPr>
            <p:cNvSpPr/>
            <p:nvPr/>
          </p:nvSpPr>
          <p:spPr>
            <a:xfrm>
              <a:off x="0" y="0"/>
              <a:ext cx="3033995" cy="345710"/>
            </a:xfrm>
            <a:custGeom>
              <a:avLst/>
              <a:gdLst/>
              <a:ahLst/>
              <a:cxnLst/>
              <a:rect l="l" t="t" r="r" b="b"/>
              <a:pathLst>
                <a:path w="3033995" h="345710">
                  <a:moveTo>
                    <a:pt x="0" y="0"/>
                  </a:moveTo>
                  <a:lnTo>
                    <a:pt x="3033995" y="0"/>
                  </a:lnTo>
                  <a:lnTo>
                    <a:pt x="3033995" y="345710"/>
                  </a:lnTo>
                  <a:lnTo>
                    <a:pt x="0" y="345710"/>
                  </a:lnTo>
                  <a:close/>
                </a:path>
              </a:pathLst>
            </a:custGeom>
            <a:solidFill>
              <a:srgbClr val="2B4257"/>
            </a:solidFill>
          </p:spPr>
        </p:sp>
        <p:sp>
          <p:nvSpPr>
            <p:cNvPr id="22" name="TextBox 11">
              <a:extLst>
                <a:ext uri="{FF2B5EF4-FFF2-40B4-BE49-F238E27FC236}">
                  <a16:creationId xmlns:a16="http://schemas.microsoft.com/office/drawing/2014/main" id="{EE34AFF3-9C85-F62C-E505-748AE2CB3496}"/>
                </a:ext>
              </a:extLst>
            </p:cNvPr>
            <p:cNvSpPr txBox="1"/>
            <p:nvPr/>
          </p:nvSpPr>
          <p:spPr>
            <a:xfrm>
              <a:off x="0" y="-38100"/>
              <a:ext cx="3033995" cy="383810"/>
            </a:xfrm>
            <a:prstGeom prst="rect">
              <a:avLst/>
            </a:prstGeom>
          </p:spPr>
          <p:txBody>
            <a:bodyPr lIns="50800" tIns="50800" rIns="50800" bIns="50800" rtlCol="0" anchor="ctr"/>
            <a:lstStyle/>
            <a:p>
              <a:pPr algn="ctr">
                <a:lnSpc>
                  <a:spcPts val="2659"/>
                </a:lnSpc>
              </a:pPr>
              <a:endParaRPr/>
            </a:p>
          </p:txBody>
        </p:sp>
      </p:grpSp>
      <p:sp>
        <p:nvSpPr>
          <p:cNvPr id="23" name="Organigramme : Terminateur 20">
            <a:extLst>
              <a:ext uri="{FF2B5EF4-FFF2-40B4-BE49-F238E27FC236}">
                <a16:creationId xmlns:a16="http://schemas.microsoft.com/office/drawing/2014/main" id="{3F7E1252-68A6-617D-9837-3B38BE77940B}"/>
              </a:ext>
            </a:extLst>
          </p:cNvPr>
          <p:cNvSpPr/>
          <p:nvPr/>
        </p:nvSpPr>
        <p:spPr>
          <a:xfrm>
            <a:off x="4243040" y="145112"/>
            <a:ext cx="10525009" cy="97710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078 w 21669"/>
              <a:gd name="connsiteY0" fmla="*/ 0 h 22046"/>
              <a:gd name="connsiteX1" fmla="*/ 18194 w 21669"/>
              <a:gd name="connsiteY1" fmla="*/ 446 h 22046"/>
              <a:gd name="connsiteX2" fmla="*/ 21669 w 21669"/>
              <a:gd name="connsiteY2" fmla="*/ 11246 h 22046"/>
              <a:gd name="connsiteX3" fmla="*/ 18194 w 21669"/>
              <a:gd name="connsiteY3" fmla="*/ 22046 h 22046"/>
              <a:gd name="connsiteX4" fmla="*/ 3544 w 21669"/>
              <a:gd name="connsiteY4" fmla="*/ 22046 h 22046"/>
              <a:gd name="connsiteX5" fmla="*/ 69 w 21669"/>
              <a:gd name="connsiteY5" fmla="*/ 11246 h 22046"/>
              <a:gd name="connsiteX6" fmla="*/ 2078 w 21669"/>
              <a:gd name="connsiteY6" fmla="*/ 0 h 22046"/>
              <a:gd name="connsiteX0" fmla="*/ 2017 w 21608"/>
              <a:gd name="connsiteY0" fmla="*/ 0 h 23384"/>
              <a:gd name="connsiteX1" fmla="*/ 18133 w 21608"/>
              <a:gd name="connsiteY1" fmla="*/ 446 h 23384"/>
              <a:gd name="connsiteX2" fmla="*/ 21608 w 21608"/>
              <a:gd name="connsiteY2" fmla="*/ 11246 h 23384"/>
              <a:gd name="connsiteX3" fmla="*/ 18133 w 21608"/>
              <a:gd name="connsiteY3" fmla="*/ 22046 h 23384"/>
              <a:gd name="connsiteX4" fmla="*/ 2318 w 21608"/>
              <a:gd name="connsiteY4" fmla="*/ 23384 h 23384"/>
              <a:gd name="connsiteX5" fmla="*/ 8 w 21608"/>
              <a:gd name="connsiteY5" fmla="*/ 11246 h 23384"/>
              <a:gd name="connsiteX6" fmla="*/ 2017 w 21608"/>
              <a:gd name="connsiteY6" fmla="*/ 0 h 23384"/>
              <a:gd name="connsiteX0" fmla="*/ 2009 w 21600"/>
              <a:gd name="connsiteY0" fmla="*/ 0 h 23830"/>
              <a:gd name="connsiteX1" fmla="*/ 18125 w 21600"/>
              <a:gd name="connsiteY1" fmla="*/ 446 h 23830"/>
              <a:gd name="connsiteX2" fmla="*/ 21600 w 21600"/>
              <a:gd name="connsiteY2" fmla="*/ 11246 h 23830"/>
              <a:gd name="connsiteX3" fmla="*/ 18125 w 21600"/>
              <a:gd name="connsiteY3" fmla="*/ 22046 h 23830"/>
              <a:gd name="connsiteX4" fmla="*/ 2009 w 21600"/>
              <a:gd name="connsiteY4" fmla="*/ 23830 h 23830"/>
              <a:gd name="connsiteX5" fmla="*/ 0 w 21600"/>
              <a:gd name="connsiteY5" fmla="*/ 11246 h 23830"/>
              <a:gd name="connsiteX6" fmla="*/ 2009 w 21600"/>
              <a:gd name="connsiteY6" fmla="*/ 0 h 23830"/>
              <a:gd name="connsiteX0" fmla="*/ 1765 w 21619"/>
              <a:gd name="connsiteY0" fmla="*/ 0 h 23830"/>
              <a:gd name="connsiteX1" fmla="*/ 18144 w 21619"/>
              <a:gd name="connsiteY1" fmla="*/ 446 h 23830"/>
              <a:gd name="connsiteX2" fmla="*/ 21619 w 21619"/>
              <a:gd name="connsiteY2" fmla="*/ 11246 h 23830"/>
              <a:gd name="connsiteX3" fmla="*/ 18144 w 21619"/>
              <a:gd name="connsiteY3" fmla="*/ 22046 h 23830"/>
              <a:gd name="connsiteX4" fmla="*/ 2028 w 21619"/>
              <a:gd name="connsiteY4" fmla="*/ 23830 h 23830"/>
              <a:gd name="connsiteX5" fmla="*/ 19 w 21619"/>
              <a:gd name="connsiteY5" fmla="*/ 11246 h 23830"/>
              <a:gd name="connsiteX6" fmla="*/ 1765 w 21619"/>
              <a:gd name="connsiteY6" fmla="*/ 0 h 23830"/>
              <a:gd name="connsiteX0" fmla="*/ 1765 w 21721"/>
              <a:gd name="connsiteY0" fmla="*/ 0 h 23830"/>
              <a:gd name="connsiteX1" fmla="*/ 19798 w 21721"/>
              <a:gd name="connsiteY1" fmla="*/ 0 h 23830"/>
              <a:gd name="connsiteX2" fmla="*/ 21619 w 21721"/>
              <a:gd name="connsiteY2" fmla="*/ 11246 h 23830"/>
              <a:gd name="connsiteX3" fmla="*/ 18144 w 21721"/>
              <a:gd name="connsiteY3" fmla="*/ 22046 h 23830"/>
              <a:gd name="connsiteX4" fmla="*/ 2028 w 21721"/>
              <a:gd name="connsiteY4" fmla="*/ 23830 h 23830"/>
              <a:gd name="connsiteX5" fmla="*/ 19 w 21721"/>
              <a:gd name="connsiteY5" fmla="*/ 11246 h 23830"/>
              <a:gd name="connsiteX6" fmla="*/ 1765 w 21721"/>
              <a:gd name="connsiteY6" fmla="*/ 0 h 23830"/>
              <a:gd name="connsiteX0" fmla="*/ 1765 w 21624"/>
              <a:gd name="connsiteY0" fmla="*/ 0 h 23830"/>
              <a:gd name="connsiteX1" fmla="*/ 19798 w 21624"/>
              <a:gd name="connsiteY1" fmla="*/ 0 h 23830"/>
              <a:gd name="connsiteX2" fmla="*/ 21619 w 21624"/>
              <a:gd name="connsiteY2" fmla="*/ 11246 h 23830"/>
              <a:gd name="connsiteX3" fmla="*/ 19685 w 21624"/>
              <a:gd name="connsiteY3" fmla="*/ 22938 h 23830"/>
              <a:gd name="connsiteX4" fmla="*/ 2028 w 21624"/>
              <a:gd name="connsiteY4" fmla="*/ 23830 h 23830"/>
              <a:gd name="connsiteX5" fmla="*/ 19 w 21624"/>
              <a:gd name="connsiteY5" fmla="*/ 11246 h 23830"/>
              <a:gd name="connsiteX6" fmla="*/ 1765 w 21624"/>
              <a:gd name="connsiteY6" fmla="*/ 0 h 23830"/>
              <a:gd name="connsiteX0" fmla="*/ 1699 w 21558"/>
              <a:gd name="connsiteY0" fmla="*/ 0 h 23830"/>
              <a:gd name="connsiteX1" fmla="*/ 19732 w 21558"/>
              <a:gd name="connsiteY1" fmla="*/ 0 h 23830"/>
              <a:gd name="connsiteX2" fmla="*/ 21553 w 21558"/>
              <a:gd name="connsiteY2" fmla="*/ 11246 h 23830"/>
              <a:gd name="connsiteX3" fmla="*/ 19619 w 21558"/>
              <a:gd name="connsiteY3" fmla="*/ 22938 h 23830"/>
              <a:gd name="connsiteX4" fmla="*/ 1962 w 21558"/>
              <a:gd name="connsiteY4" fmla="*/ 23830 h 23830"/>
              <a:gd name="connsiteX5" fmla="*/ 28 w 21558"/>
              <a:gd name="connsiteY5" fmla="*/ 13476 h 23830"/>
              <a:gd name="connsiteX6" fmla="*/ 1699 w 21558"/>
              <a:gd name="connsiteY6" fmla="*/ 0 h 23830"/>
              <a:gd name="connsiteX0" fmla="*/ 1699 w 21631"/>
              <a:gd name="connsiteY0" fmla="*/ 0 h 23830"/>
              <a:gd name="connsiteX1" fmla="*/ 19732 w 21631"/>
              <a:gd name="connsiteY1" fmla="*/ 0 h 23830"/>
              <a:gd name="connsiteX2" fmla="*/ 21628 w 21631"/>
              <a:gd name="connsiteY2" fmla="*/ 13476 h 23830"/>
              <a:gd name="connsiteX3" fmla="*/ 19619 w 21631"/>
              <a:gd name="connsiteY3" fmla="*/ 22938 h 23830"/>
              <a:gd name="connsiteX4" fmla="*/ 1962 w 21631"/>
              <a:gd name="connsiteY4" fmla="*/ 23830 h 23830"/>
              <a:gd name="connsiteX5" fmla="*/ 28 w 21631"/>
              <a:gd name="connsiteY5" fmla="*/ 13476 h 23830"/>
              <a:gd name="connsiteX6" fmla="*/ 1699 w 21631"/>
              <a:gd name="connsiteY6" fmla="*/ 0 h 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31" h="23830">
                <a:moveTo>
                  <a:pt x="1699" y="0"/>
                </a:moveTo>
                <a:lnTo>
                  <a:pt x="19732" y="0"/>
                </a:lnTo>
                <a:cubicBezTo>
                  <a:pt x="21651" y="0"/>
                  <a:pt x="21647" y="9653"/>
                  <a:pt x="21628" y="13476"/>
                </a:cubicBezTo>
                <a:cubicBezTo>
                  <a:pt x="21609" y="17299"/>
                  <a:pt x="21538" y="22938"/>
                  <a:pt x="19619" y="22938"/>
                </a:cubicBezTo>
                <a:lnTo>
                  <a:pt x="1962" y="23830"/>
                </a:lnTo>
                <a:cubicBezTo>
                  <a:pt x="43" y="23830"/>
                  <a:pt x="72" y="17448"/>
                  <a:pt x="28" y="13476"/>
                </a:cubicBezTo>
                <a:cubicBezTo>
                  <a:pt x="-16" y="9504"/>
                  <a:pt x="-220" y="0"/>
                  <a:pt x="1699"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3" name="Organigramme : Connecteur 32">
            <a:extLst>
              <a:ext uri="{FF2B5EF4-FFF2-40B4-BE49-F238E27FC236}">
                <a16:creationId xmlns:a16="http://schemas.microsoft.com/office/drawing/2014/main" id="{0CD5C511-65B4-E718-5D3B-44DA34FF65A0}"/>
              </a:ext>
            </a:extLst>
          </p:cNvPr>
          <p:cNvSpPr/>
          <p:nvPr/>
        </p:nvSpPr>
        <p:spPr>
          <a:xfrm>
            <a:off x="4478504"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1</a:t>
            </a:r>
          </a:p>
        </p:txBody>
      </p:sp>
      <p:sp>
        <p:nvSpPr>
          <p:cNvPr id="34" name="Organigramme : Connecteur 33">
            <a:extLst>
              <a:ext uri="{FF2B5EF4-FFF2-40B4-BE49-F238E27FC236}">
                <a16:creationId xmlns:a16="http://schemas.microsoft.com/office/drawing/2014/main" id="{60667387-E943-550D-7DCA-417A3A564258}"/>
              </a:ext>
            </a:extLst>
          </p:cNvPr>
          <p:cNvSpPr/>
          <p:nvPr/>
        </p:nvSpPr>
        <p:spPr>
          <a:xfrm>
            <a:off x="8152055" y="20948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3</a:t>
            </a:r>
          </a:p>
        </p:txBody>
      </p:sp>
      <p:sp>
        <p:nvSpPr>
          <p:cNvPr id="35" name="Organigramme : Connecteur 34">
            <a:extLst>
              <a:ext uri="{FF2B5EF4-FFF2-40B4-BE49-F238E27FC236}">
                <a16:creationId xmlns:a16="http://schemas.microsoft.com/office/drawing/2014/main" id="{F76D9606-8EC8-C7C2-93CF-097BC6006129}"/>
              </a:ext>
            </a:extLst>
          </p:cNvPr>
          <p:cNvSpPr/>
          <p:nvPr/>
        </p:nvSpPr>
        <p:spPr>
          <a:xfrm>
            <a:off x="9522889"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4</a:t>
            </a:r>
          </a:p>
        </p:txBody>
      </p:sp>
      <p:sp>
        <p:nvSpPr>
          <p:cNvPr id="36" name="Organigramme : Connecteur 35">
            <a:extLst>
              <a:ext uri="{FF2B5EF4-FFF2-40B4-BE49-F238E27FC236}">
                <a16:creationId xmlns:a16="http://schemas.microsoft.com/office/drawing/2014/main" id="{BB3D78F7-003D-F12A-E86E-AE80E730C702}"/>
              </a:ext>
            </a:extLst>
          </p:cNvPr>
          <p:cNvSpPr/>
          <p:nvPr/>
        </p:nvSpPr>
        <p:spPr>
          <a:xfrm>
            <a:off x="10895011" y="196733"/>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5</a:t>
            </a:r>
          </a:p>
        </p:txBody>
      </p:sp>
      <p:sp>
        <p:nvSpPr>
          <p:cNvPr id="37" name="Organigramme : Connecteur 36">
            <a:extLst>
              <a:ext uri="{FF2B5EF4-FFF2-40B4-BE49-F238E27FC236}">
                <a16:creationId xmlns:a16="http://schemas.microsoft.com/office/drawing/2014/main" id="{1CB29B94-4ABA-4935-DEF6-54E1559E2D11}"/>
              </a:ext>
            </a:extLst>
          </p:cNvPr>
          <p:cNvSpPr/>
          <p:nvPr/>
        </p:nvSpPr>
        <p:spPr>
          <a:xfrm>
            <a:off x="12185255"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6</a:t>
            </a:r>
          </a:p>
        </p:txBody>
      </p:sp>
      <p:sp>
        <p:nvSpPr>
          <p:cNvPr id="38" name="Organigramme : Connecteur 37">
            <a:extLst>
              <a:ext uri="{FF2B5EF4-FFF2-40B4-BE49-F238E27FC236}">
                <a16:creationId xmlns:a16="http://schemas.microsoft.com/office/drawing/2014/main" id="{01DF1846-54D7-E4D9-EBC0-7F3DA2EF0CFB}"/>
              </a:ext>
            </a:extLst>
          </p:cNvPr>
          <p:cNvSpPr/>
          <p:nvPr/>
        </p:nvSpPr>
        <p:spPr>
          <a:xfrm>
            <a:off x="13431904" y="220828"/>
            <a:ext cx="874776" cy="784745"/>
          </a:xfrm>
          <a:prstGeom prst="flowChartConnector">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latin typeface="Bahnschrift Condensed" panose="020B0502040204020203" pitchFamily="34" charset="0"/>
              </a:rPr>
              <a:t>7</a:t>
            </a:r>
          </a:p>
        </p:txBody>
      </p:sp>
      <p:sp>
        <p:nvSpPr>
          <p:cNvPr id="40" name="Freeform 7">
            <a:extLst>
              <a:ext uri="{FF2B5EF4-FFF2-40B4-BE49-F238E27FC236}">
                <a16:creationId xmlns:a16="http://schemas.microsoft.com/office/drawing/2014/main" id="{3C1F78D7-EF7F-813F-AB1E-2B34A71132B3}"/>
              </a:ext>
            </a:extLst>
          </p:cNvPr>
          <p:cNvSpPr/>
          <p:nvPr/>
        </p:nvSpPr>
        <p:spPr>
          <a:xfrm>
            <a:off x="332087" y="110175"/>
            <a:ext cx="1049437" cy="1164732"/>
          </a:xfrm>
          <a:custGeom>
            <a:avLst/>
            <a:gdLst/>
            <a:ahLst/>
            <a:cxnLst/>
            <a:rect l="l" t="t" r="r" b="b"/>
            <a:pathLst>
              <a:path w="4250834" h="4250834">
                <a:moveTo>
                  <a:pt x="0" y="0"/>
                </a:moveTo>
                <a:lnTo>
                  <a:pt x="4250834" y="0"/>
                </a:lnTo>
                <a:lnTo>
                  <a:pt x="4250834" y="4250834"/>
                </a:lnTo>
                <a:lnTo>
                  <a:pt x="0" y="4250834"/>
                </a:lnTo>
                <a:lnTo>
                  <a:pt x="0" y="0"/>
                </a:lnTo>
                <a:close/>
              </a:path>
            </a:pathLst>
          </a:custGeom>
          <a:blipFill>
            <a:blip r:embed="rId4"/>
            <a:stretch>
              <a:fillRect/>
            </a:stretch>
          </a:blipFill>
        </p:spPr>
        <p:txBody>
          <a:bodyPr/>
          <a:lstStyle/>
          <a:p>
            <a:endParaRPr lang="fr-FR" dirty="0"/>
          </a:p>
        </p:txBody>
      </p:sp>
      <p:sp>
        <p:nvSpPr>
          <p:cNvPr id="41" name="ZoneTexte 40">
            <a:extLst>
              <a:ext uri="{FF2B5EF4-FFF2-40B4-BE49-F238E27FC236}">
                <a16:creationId xmlns:a16="http://schemas.microsoft.com/office/drawing/2014/main" id="{2B94E57A-1D8F-CD32-9931-93D3EEA89EB3}"/>
              </a:ext>
            </a:extLst>
          </p:cNvPr>
          <p:cNvSpPr txBox="1"/>
          <p:nvPr/>
        </p:nvSpPr>
        <p:spPr>
          <a:xfrm>
            <a:off x="1447631" y="182951"/>
            <a:ext cx="2712826" cy="923330"/>
          </a:xfrm>
          <a:prstGeom prst="rect">
            <a:avLst/>
          </a:prstGeom>
          <a:noFill/>
        </p:spPr>
        <p:txBody>
          <a:bodyPr wrap="square">
            <a:spAutoFit/>
          </a:bodyPr>
          <a:lstStyle/>
          <a:p>
            <a:r>
              <a:rPr lang="fr-FR" b="1" i="0" dirty="0">
                <a:solidFill>
                  <a:schemeClr val="bg1">
                    <a:lumMod val="95000"/>
                  </a:schemeClr>
                </a:solidFill>
                <a:effectLst/>
                <a:latin typeface="Arial" panose="020B0604020202020204" pitchFamily="34" charset="0"/>
              </a:rPr>
              <a:t>Ecole supérieure d'ingénierie en Sciences Appliquées</a:t>
            </a:r>
            <a:endParaRPr lang="fr-FR" dirty="0">
              <a:solidFill>
                <a:schemeClr val="bg1">
                  <a:lumMod val="95000"/>
                </a:schemeClr>
              </a:solidFill>
            </a:endParaRPr>
          </a:p>
        </p:txBody>
      </p:sp>
      <p:pic>
        <p:nvPicPr>
          <p:cNvPr id="42" name="Image 41">
            <a:extLst>
              <a:ext uri="{FF2B5EF4-FFF2-40B4-BE49-F238E27FC236}">
                <a16:creationId xmlns:a16="http://schemas.microsoft.com/office/drawing/2014/main" id="{A2EB8272-15EB-11CD-3055-8AB7F5E17251}"/>
              </a:ext>
            </a:extLst>
          </p:cNvPr>
          <p:cNvPicPr>
            <a:picLocks/>
          </p:cNvPicPr>
          <p:nvPr/>
        </p:nvPicPr>
        <p:blipFill>
          <a:blip r:embed="rId5" cstate="print"/>
          <a:stretch>
            <a:fillRect/>
          </a:stretch>
        </p:blipFill>
        <p:spPr>
          <a:xfrm>
            <a:off x="15352939" y="114146"/>
            <a:ext cx="1978743" cy="1080389"/>
          </a:xfrm>
          <a:prstGeom prst="rect">
            <a:avLst/>
          </a:prstGeom>
        </p:spPr>
      </p:pic>
      <p:sp>
        <p:nvSpPr>
          <p:cNvPr id="43" name="Organigramme : Terminateur 42">
            <a:extLst>
              <a:ext uri="{FF2B5EF4-FFF2-40B4-BE49-F238E27FC236}">
                <a16:creationId xmlns:a16="http://schemas.microsoft.com/office/drawing/2014/main" id="{A2365AF7-A5D1-0EFA-B259-813F62CCBCA8}"/>
              </a:ext>
            </a:extLst>
          </p:cNvPr>
          <p:cNvSpPr/>
          <p:nvPr/>
        </p:nvSpPr>
        <p:spPr>
          <a:xfrm>
            <a:off x="5768748" y="220828"/>
            <a:ext cx="1978743" cy="784745"/>
          </a:xfrm>
          <a:prstGeom prst="flowChartTerminator">
            <a:avLst/>
          </a:prstGeom>
          <a:solidFill>
            <a:schemeClr val="dk1">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effectLst>
                  <a:outerShdw blurRad="38100" dist="38100" dir="2700000" algn="tl">
                    <a:srgbClr val="000000">
                      <a:alpha val="43137"/>
                    </a:srgbClr>
                  </a:outerShdw>
                </a:effectLst>
                <a:latin typeface="Bahnschrift Condensed" panose="020B0502040204020203" pitchFamily="34" charset="0"/>
              </a:rPr>
              <a:t>CONTEXTE  </a:t>
            </a:r>
          </a:p>
        </p:txBody>
      </p:sp>
    </p:spTree>
    <p:extLst>
      <p:ext uri="{BB962C8B-B14F-4D97-AF65-F5344CB8AC3E}">
        <p14:creationId xmlns:p14="http://schemas.microsoft.com/office/powerpoint/2010/main" val="262158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fade">
                                      <p:cBhvr>
                                        <p:cTn id="7" dur="500"/>
                                        <p:tgtEl>
                                          <p:spTgt spid="15">
                                            <p:txEl>
                                              <p:pRg st="4" end="4"/>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3916</TotalTime>
  <Words>2692</Words>
  <Application>Microsoft Office PowerPoint</Application>
  <PresentationFormat>Custom</PresentationFormat>
  <Paragraphs>499</Paragraphs>
  <Slides>33</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Gotham Bold</vt:lpstr>
      <vt:lpstr>Bahnschrift</vt:lpstr>
      <vt:lpstr>Arial</vt:lpstr>
      <vt:lpstr>League Spartan</vt:lpstr>
      <vt:lpstr>Gotham</vt:lpstr>
      <vt:lpstr>Calibri</vt:lpstr>
      <vt:lpstr>Bahnschrift Condensed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Entreprise Minimaliste Moderne Beige et Marron</dc:title>
  <dc:creator>lenovo</dc:creator>
  <cp:lastModifiedBy>Mohamed</cp:lastModifiedBy>
  <cp:revision>15</cp:revision>
  <dcterms:created xsi:type="dcterms:W3CDTF">2006-08-16T00:00:00Z</dcterms:created>
  <dcterms:modified xsi:type="dcterms:W3CDTF">2025-07-21T12:59:57Z</dcterms:modified>
  <dc:identifier>DAGs_EXAwU0</dc:identifier>
</cp:coreProperties>
</file>